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4"/>
  </p:sldMasterIdLst>
  <p:sldIdLst>
    <p:sldId id="256" r:id="rId5"/>
    <p:sldId id="266" r:id="rId6"/>
    <p:sldId id="267" r:id="rId7"/>
    <p:sldId id="257" r:id="rId8"/>
    <p:sldId id="258" r:id="rId9"/>
    <p:sldId id="259" r:id="rId10"/>
    <p:sldId id="261" r:id="rId11"/>
    <p:sldId id="264" r:id="rId12"/>
    <p:sldId id="265" r:id="rId13"/>
    <p:sldId id="260" r:id="rId14"/>
    <p:sldId id="269" r:id="rId15"/>
    <p:sldId id="268" r:id="rId16"/>
    <p:sldId id="26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Billins" userId="83f249c4-1c85-44e6-a2f7-c367b8edba20" providerId="ADAL" clId="{C261C886-88DE-4A2F-8A1B-BDEA7AEDBA10}"/>
    <pc:docChg chg="custSel addSld modSld">
      <pc:chgData name="Sarah Billins" userId="83f249c4-1c85-44e6-a2f7-c367b8edba20" providerId="ADAL" clId="{C261C886-88DE-4A2F-8A1B-BDEA7AEDBA10}" dt="2026-09-07T20:28:24.048" v="707" actId="20577"/>
      <pc:docMkLst>
        <pc:docMk/>
      </pc:docMkLst>
      <pc:sldChg chg="modSp mod">
        <pc:chgData name="Sarah Billins" userId="83f249c4-1c85-44e6-a2f7-c367b8edba20" providerId="ADAL" clId="{C261C886-88DE-4A2F-8A1B-BDEA7AEDBA10}" dt="2026-09-07T19:54:12.247" v="651" actId="20577"/>
        <pc:sldMkLst>
          <pc:docMk/>
          <pc:sldMk cId="1061519449" sldId="257"/>
        </pc:sldMkLst>
        <pc:spChg chg="mod">
          <ac:chgData name="Sarah Billins" userId="83f249c4-1c85-44e6-a2f7-c367b8edba20" providerId="ADAL" clId="{C261C886-88DE-4A2F-8A1B-BDEA7AEDBA10}" dt="2026-09-07T19:54:12.247" v="651" actId="20577"/>
          <ac:spMkLst>
            <pc:docMk/>
            <pc:sldMk cId="1061519449" sldId="257"/>
            <ac:spMk id="3" creationId="{00000000-0000-0000-0000-000000000000}"/>
          </ac:spMkLst>
        </pc:spChg>
      </pc:sldChg>
      <pc:sldChg chg="modSp mod">
        <pc:chgData name="Sarah Billins" userId="83f249c4-1c85-44e6-a2f7-c367b8edba20" providerId="ADAL" clId="{C261C886-88DE-4A2F-8A1B-BDEA7AEDBA10}" dt="2026-09-07T20:28:24.048" v="707" actId="20577"/>
        <pc:sldMkLst>
          <pc:docMk/>
          <pc:sldMk cId="311573578" sldId="258"/>
        </pc:sldMkLst>
        <pc:spChg chg="mod">
          <ac:chgData name="Sarah Billins" userId="83f249c4-1c85-44e6-a2f7-c367b8edba20" providerId="ADAL" clId="{C261C886-88DE-4A2F-8A1B-BDEA7AEDBA10}" dt="2026-09-07T20:28:24.048" v="707" actId="20577"/>
          <ac:spMkLst>
            <pc:docMk/>
            <pc:sldMk cId="311573578" sldId="258"/>
            <ac:spMk id="3" creationId="{00000000-0000-0000-0000-000000000000}"/>
          </ac:spMkLst>
        </pc:spChg>
      </pc:sldChg>
      <pc:sldChg chg="modSp mod">
        <pc:chgData name="Sarah Billins" userId="83f249c4-1c85-44e6-a2f7-c367b8edba20" providerId="ADAL" clId="{C261C886-88DE-4A2F-8A1B-BDEA7AEDBA10}" dt="2026-09-07T19:56:20.678" v="652" actId="20577"/>
        <pc:sldMkLst>
          <pc:docMk/>
          <pc:sldMk cId="1925458578" sldId="260"/>
        </pc:sldMkLst>
        <pc:spChg chg="mod">
          <ac:chgData name="Sarah Billins" userId="83f249c4-1c85-44e6-a2f7-c367b8edba20" providerId="ADAL" clId="{C261C886-88DE-4A2F-8A1B-BDEA7AEDBA10}" dt="2026-09-07T19:56:20.678" v="652" actId="20577"/>
          <ac:spMkLst>
            <pc:docMk/>
            <pc:sldMk cId="1925458578" sldId="260"/>
            <ac:spMk id="3" creationId="{00000000-0000-0000-0000-000000000000}"/>
          </ac:spMkLst>
        </pc:spChg>
      </pc:sldChg>
      <pc:sldChg chg="modSp mod">
        <pc:chgData name="Sarah Billins" userId="83f249c4-1c85-44e6-a2f7-c367b8edba20" providerId="ADAL" clId="{C261C886-88DE-4A2F-8A1B-BDEA7AEDBA10}" dt="2026-09-06T17:42:37.072" v="485" actId="27636"/>
        <pc:sldMkLst>
          <pc:docMk/>
          <pc:sldMk cId="1189537406" sldId="262"/>
        </pc:sldMkLst>
        <pc:spChg chg="mod">
          <ac:chgData name="Sarah Billins" userId="83f249c4-1c85-44e6-a2f7-c367b8edba20" providerId="ADAL" clId="{C261C886-88DE-4A2F-8A1B-BDEA7AEDBA10}" dt="2026-09-06T17:42:37.072" v="485" actId="27636"/>
          <ac:spMkLst>
            <pc:docMk/>
            <pc:sldMk cId="1189537406" sldId="262"/>
            <ac:spMk id="2" creationId="{00000000-0000-0000-0000-000000000000}"/>
          </ac:spMkLst>
        </pc:spChg>
      </pc:sldChg>
      <pc:sldChg chg="modSp mod">
        <pc:chgData name="Sarah Billins" userId="83f249c4-1c85-44e6-a2f7-c367b8edba20" providerId="ADAL" clId="{C261C886-88DE-4A2F-8A1B-BDEA7AEDBA10}" dt="2026-09-07T17:58:13.734" v="617" actId="20577"/>
        <pc:sldMkLst>
          <pc:docMk/>
          <pc:sldMk cId="111882050" sldId="268"/>
        </pc:sldMkLst>
        <pc:spChg chg="mod">
          <ac:chgData name="Sarah Billins" userId="83f249c4-1c85-44e6-a2f7-c367b8edba20" providerId="ADAL" clId="{C261C886-88DE-4A2F-8A1B-BDEA7AEDBA10}" dt="2026-09-07T17:58:13.734" v="617" actId="20577"/>
          <ac:spMkLst>
            <pc:docMk/>
            <pc:sldMk cId="111882050" sldId="268"/>
            <ac:spMk id="3" creationId="{C3682B28-137D-7266-C9C9-D9EEBE297529}"/>
          </ac:spMkLst>
        </pc:spChg>
      </pc:sldChg>
      <pc:sldChg chg="delSp modSp new mod">
        <pc:chgData name="Sarah Billins" userId="83f249c4-1c85-44e6-a2f7-c367b8edba20" providerId="ADAL" clId="{C261C886-88DE-4A2F-8A1B-BDEA7AEDBA10}" dt="2026-09-07T19:56:46.880" v="662" actId="20577"/>
        <pc:sldMkLst>
          <pc:docMk/>
          <pc:sldMk cId="2592986638" sldId="269"/>
        </pc:sldMkLst>
        <pc:spChg chg="mod">
          <ac:chgData name="Sarah Billins" userId="83f249c4-1c85-44e6-a2f7-c367b8edba20" providerId="ADAL" clId="{C261C886-88DE-4A2F-8A1B-BDEA7AEDBA10}" dt="2026-09-07T19:56:46.880" v="662" actId="20577"/>
          <ac:spMkLst>
            <pc:docMk/>
            <pc:sldMk cId="2592986638" sldId="269"/>
            <ac:spMk id="2" creationId="{78C76439-C591-D1A0-68B1-40E5ED9D75A5}"/>
          </ac:spMkLst>
        </pc:spChg>
        <pc:spChg chg="del">
          <ac:chgData name="Sarah Billins" userId="83f249c4-1c85-44e6-a2f7-c367b8edba20" providerId="ADAL" clId="{C261C886-88DE-4A2F-8A1B-BDEA7AEDBA10}" dt="2026-09-06T17:42:01.243" v="454" actId="21"/>
          <ac:spMkLst>
            <pc:docMk/>
            <pc:sldMk cId="2592986638" sldId="269"/>
            <ac:spMk id="3" creationId="{6D0917FD-7547-A35E-6B2D-252F1D59A2C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2048256"/>
            <a:ext cx="8368792" cy="4096512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Welcome to Year 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7829" y="2024928"/>
            <a:ext cx="8210963" cy="4002647"/>
          </a:xfrm>
        </p:spPr>
        <p:txBody>
          <a:bodyPr>
            <a:normAutofit fontScale="92500" lnSpcReduction="20000"/>
          </a:bodyPr>
          <a:lstStyle/>
          <a:p>
            <a:r>
              <a:rPr lang="en-GB" sz="4000" dirty="0"/>
              <a:t>Teachers</a:t>
            </a:r>
          </a:p>
          <a:p>
            <a:r>
              <a:rPr lang="en-GB" sz="4000" dirty="0"/>
              <a:t>Mrs Billins (Mon-Wed)</a:t>
            </a:r>
          </a:p>
          <a:p>
            <a:r>
              <a:rPr lang="en-GB" sz="4000" dirty="0"/>
              <a:t>Mr Handy (Thurs-Fri)</a:t>
            </a:r>
          </a:p>
          <a:p>
            <a:endParaRPr lang="en-GB" sz="4000" dirty="0"/>
          </a:p>
          <a:p>
            <a:r>
              <a:rPr lang="en-GB" sz="4000" dirty="0"/>
              <a:t>Support staff</a:t>
            </a:r>
          </a:p>
          <a:p>
            <a:r>
              <a:rPr lang="en-GB" sz="4000" dirty="0"/>
              <a:t>Mrs McComish TA (Mon-Thurs am)</a:t>
            </a:r>
          </a:p>
          <a:p>
            <a:r>
              <a:rPr lang="en-GB" sz="4000" dirty="0"/>
              <a:t>Miss Breslin LSA (Mon-Fri)</a:t>
            </a:r>
          </a:p>
        </p:txBody>
      </p:sp>
    </p:spTree>
    <p:extLst>
      <p:ext uri="{BB962C8B-B14F-4D97-AF65-F5344CB8AC3E}">
        <p14:creationId xmlns:p14="http://schemas.microsoft.com/office/powerpoint/2010/main" val="1077956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41BDC-ED9B-8537-D080-3C04FB94FC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6078" y="5422205"/>
            <a:ext cx="8186117" cy="773322"/>
          </a:xfrm>
        </p:spPr>
        <p:txBody>
          <a:bodyPr>
            <a:noAutofit/>
          </a:bodyPr>
          <a:lstStyle/>
          <a:p>
            <a:r>
              <a:rPr lang="en-US" sz="3200" u="sng" dirty="0"/>
              <a:t>Equipment</a:t>
            </a:r>
            <a:br>
              <a:rPr lang="en-US" sz="3200" dirty="0"/>
            </a:br>
            <a:r>
              <a:rPr lang="en-US" sz="3200" dirty="0"/>
              <a:t>-School bag</a:t>
            </a:r>
            <a:br>
              <a:rPr lang="en-US" sz="3200" dirty="0"/>
            </a:br>
            <a:r>
              <a:rPr lang="en-US" sz="3200" dirty="0"/>
              <a:t>-Water bottle (named)</a:t>
            </a:r>
            <a:br>
              <a:rPr lang="en-US" sz="3200" dirty="0"/>
            </a:br>
            <a:r>
              <a:rPr lang="en-US" sz="3200" dirty="0"/>
              <a:t>-Reading book and reading record (every day)</a:t>
            </a:r>
            <a:br>
              <a:rPr lang="en-US" sz="3200" dirty="0"/>
            </a:br>
            <a:r>
              <a:rPr lang="en-US" sz="3200" dirty="0"/>
              <a:t>-Wear PE kits on Monday and Thursday</a:t>
            </a:r>
            <a:br>
              <a:rPr lang="en-US" sz="3200" dirty="0"/>
            </a:br>
            <a:br>
              <a:rPr lang="en-US" sz="3200" dirty="0"/>
            </a:br>
            <a:r>
              <a:rPr lang="en-US" sz="3200" u="sng" dirty="0"/>
              <a:t>Additional items:</a:t>
            </a:r>
            <a:br>
              <a:rPr lang="en-US" sz="3200" dirty="0"/>
            </a:br>
            <a:r>
              <a:rPr lang="en-US" sz="3200" dirty="0"/>
              <a:t>-Lunch box and a snack for break time</a:t>
            </a:r>
            <a:br>
              <a:rPr lang="en-US" sz="3200" dirty="0"/>
            </a:br>
            <a:r>
              <a:rPr lang="en-US" sz="3200" dirty="0"/>
              <a:t>-Pencil case (not necessary) to be kept in bag</a:t>
            </a:r>
            <a:br>
              <a:rPr lang="en-US" sz="3200" dirty="0"/>
            </a:br>
            <a:br>
              <a:rPr lang="en-US" sz="3200" dirty="0"/>
            </a:br>
            <a:r>
              <a:rPr lang="en-US" sz="3200" dirty="0"/>
              <a:t>Please ensure everything is named!</a:t>
            </a:r>
            <a:br>
              <a:rPr lang="en-US" sz="3200" dirty="0"/>
            </a:b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93671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CDFA7-254C-9C35-EA11-A2350DB997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900" y="3085879"/>
            <a:ext cx="8661980" cy="3255264"/>
          </a:xfrm>
        </p:spPr>
        <p:txBody>
          <a:bodyPr>
            <a:normAutofit fontScale="90000"/>
          </a:bodyPr>
          <a:lstStyle/>
          <a:p>
            <a:pPr lvl="0"/>
            <a:r>
              <a:rPr lang="en-GB" sz="6000" dirty="0">
                <a:latin typeface="Corbel" panose="020B0503020204020204" pitchFamily="34" charset="0"/>
              </a:rPr>
              <a:t>Uniform</a:t>
            </a:r>
            <a:br>
              <a:rPr lang="en-GB" sz="6000" dirty="0">
                <a:latin typeface="Corbel" panose="020B0503020204020204" pitchFamily="34" charset="0"/>
              </a:rPr>
            </a:br>
            <a:br>
              <a:rPr lang="en-GB" sz="3100" dirty="0">
                <a:latin typeface="Corbel" panose="020B0503020204020204" pitchFamily="34" charset="0"/>
              </a:rPr>
            </a:br>
            <a:r>
              <a:rPr lang="en-GB" sz="3100" dirty="0">
                <a:latin typeface="Corbel" panose="020B0503020204020204" pitchFamily="34" charset="0"/>
              </a:rPr>
              <a:t>- Navy jumper/cardigan with school logo</a:t>
            </a:r>
            <a:br>
              <a:rPr lang="en-GB" sz="3100" dirty="0">
                <a:latin typeface="Corbel" panose="020B0503020204020204" pitchFamily="34" charset="0"/>
              </a:rPr>
            </a:br>
            <a:r>
              <a:rPr lang="en-GB" sz="3100" dirty="0">
                <a:latin typeface="Corbel" panose="020B0503020204020204" pitchFamily="34" charset="0"/>
              </a:rPr>
              <a:t>- White shirt (short sleeve or long sleeve)</a:t>
            </a:r>
            <a:br>
              <a:rPr lang="en-GB" sz="3100" dirty="0">
                <a:latin typeface="Corbel" panose="020B0503020204020204" pitchFamily="34" charset="0"/>
              </a:rPr>
            </a:br>
            <a:r>
              <a:rPr lang="en-GB" sz="3100" dirty="0">
                <a:latin typeface="Corbel" panose="020B0503020204020204" pitchFamily="34" charset="0"/>
              </a:rPr>
              <a:t>- Charcoal grey trousers, charcoal grey shorts or navy skirt/pinafore</a:t>
            </a:r>
            <a:br>
              <a:rPr lang="en-GB" sz="3100" dirty="0">
                <a:latin typeface="Corbel" panose="020B0503020204020204" pitchFamily="34" charset="0"/>
              </a:rPr>
            </a:br>
            <a:r>
              <a:rPr lang="en-GB" sz="3100" dirty="0">
                <a:latin typeface="Corbel" panose="020B0503020204020204" pitchFamily="34" charset="0"/>
              </a:rPr>
              <a:t>- Grey socks with grey trousers; blue socks/tights with navy skirt/pinafore</a:t>
            </a:r>
            <a:br>
              <a:rPr lang="en-GB" sz="3100" dirty="0">
                <a:latin typeface="Corbel" panose="020B0503020204020204" pitchFamily="34" charset="0"/>
              </a:rPr>
            </a:br>
            <a:r>
              <a:rPr lang="en-GB" sz="3100" dirty="0">
                <a:latin typeface="Corbel" panose="020B0503020204020204" pitchFamily="34" charset="0"/>
              </a:rPr>
              <a:t>- School tie</a:t>
            </a:r>
            <a:br>
              <a:rPr lang="en-GB" sz="3100" dirty="0">
                <a:latin typeface="Corbel" panose="020B0503020204020204" pitchFamily="34" charset="0"/>
              </a:rPr>
            </a:br>
            <a:r>
              <a:rPr lang="en-GB" sz="3100" dirty="0">
                <a:latin typeface="Corbel" panose="020B0503020204020204" pitchFamily="34" charset="0"/>
              </a:rPr>
              <a:t>- Black, flat, safe &amp; sensible shoes (trainers should not be worn).</a:t>
            </a:r>
            <a:br>
              <a:rPr lang="en-GB" dirty="0">
                <a:latin typeface="Corbel" panose="020B0503020204020204" pitchFamily="34" charset="0"/>
              </a:rPr>
            </a:br>
            <a:endParaRPr lang="en-GB" dirty="0">
              <a:latin typeface="Corbel" panose="020B05030202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06A318-83B7-1DD4-6C6E-229D28A8A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1794" y="788162"/>
            <a:ext cx="1952206" cy="2602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90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1378193"/>
            <a:ext cx="7315200" cy="3255264"/>
          </a:xfrm>
        </p:spPr>
        <p:txBody>
          <a:bodyPr>
            <a:normAutofit/>
          </a:bodyPr>
          <a:lstStyle/>
          <a:p>
            <a:r>
              <a:rPr lang="en-GB" sz="8000" dirty="0"/>
              <a:t>Home reading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335" y="1752295"/>
            <a:ext cx="9080305" cy="3051354"/>
          </a:xfrm>
        </p:spPr>
        <p:txBody>
          <a:bodyPr>
            <a:noAutofit/>
          </a:bodyPr>
          <a:lstStyle/>
          <a:p>
            <a:r>
              <a:rPr lang="en-GB" sz="2800" dirty="0"/>
              <a:t>- Expectation – to read at least 4 times a week.</a:t>
            </a:r>
          </a:p>
          <a:p>
            <a:r>
              <a:rPr lang="en-GB" sz="2800" dirty="0"/>
              <a:t>- Any reading counts, not just their school reading book. Still record it!</a:t>
            </a:r>
          </a:p>
          <a:p>
            <a:r>
              <a:rPr lang="en-GB" sz="2800" dirty="0"/>
              <a:t>- Children can change their books once they have finished reading it. Please remind children to do this!</a:t>
            </a:r>
          </a:p>
          <a:p>
            <a:r>
              <a:rPr lang="en-GB" sz="2800" dirty="0"/>
              <a:t>- Oxford Owl log ins in their reading records</a:t>
            </a:r>
          </a:p>
          <a:p>
            <a:r>
              <a:rPr lang="en-GB" sz="2800" dirty="0"/>
              <a:t>- Colour in a star at the front of your reading record each time you read. Once you have 30 stars coloured in, you will receive your new bookmark and a reading certificate.</a:t>
            </a:r>
          </a:p>
          <a:p>
            <a:endParaRPr lang="en-GB" sz="2800" dirty="0"/>
          </a:p>
          <a:p>
            <a:r>
              <a:rPr lang="en-GB" sz="2800" dirty="0"/>
              <a:t>There are 13 certificates to collect!</a:t>
            </a:r>
          </a:p>
        </p:txBody>
      </p:sp>
    </p:spTree>
    <p:extLst>
      <p:ext uri="{BB962C8B-B14F-4D97-AF65-F5344CB8AC3E}">
        <p14:creationId xmlns:p14="http://schemas.microsoft.com/office/powerpoint/2010/main" val="1061519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007" y="-1373010"/>
            <a:ext cx="7315200" cy="3255264"/>
          </a:xfrm>
        </p:spPr>
        <p:txBody>
          <a:bodyPr>
            <a:normAutofit/>
          </a:bodyPr>
          <a:lstStyle/>
          <a:p>
            <a:r>
              <a:rPr lang="en-GB" sz="8000" dirty="0"/>
              <a:t>Home learning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39653" y="1654177"/>
            <a:ext cx="9402314" cy="1456234"/>
          </a:xfrm>
        </p:spPr>
        <p:txBody>
          <a:bodyPr>
            <a:noAutofit/>
          </a:bodyPr>
          <a:lstStyle/>
          <a:p>
            <a:pPr marL="342900" indent="-342900">
              <a:buFontTx/>
              <a:buChar char="-"/>
            </a:pPr>
            <a:r>
              <a:rPr lang="en-GB" sz="3200" dirty="0"/>
              <a:t>- </a:t>
            </a:r>
            <a:r>
              <a:rPr lang="en-GB" sz="2800" dirty="0"/>
              <a:t>Alternate Maths and English</a:t>
            </a:r>
          </a:p>
          <a:p>
            <a:pPr marL="342900" indent="-342900">
              <a:buFontTx/>
              <a:buChar char="-"/>
            </a:pPr>
            <a:r>
              <a:rPr lang="en-GB" sz="2800" dirty="0"/>
              <a:t>- Due in on a Monday</a:t>
            </a:r>
          </a:p>
          <a:p>
            <a:pPr marL="342900" indent="-342900">
              <a:buFontTx/>
              <a:buChar char="-"/>
            </a:pPr>
            <a:r>
              <a:rPr lang="en-GB" sz="2800" dirty="0"/>
              <a:t>- New homework given on a Thursday</a:t>
            </a:r>
          </a:p>
          <a:p>
            <a:pPr marL="342900" indent="-342900">
              <a:buFontTx/>
              <a:buChar char="-"/>
            </a:pPr>
            <a:r>
              <a:rPr lang="en-GB" sz="2800" dirty="0"/>
              <a:t>- Marked and feedback given in school with Mr Handy</a:t>
            </a:r>
          </a:p>
          <a:p>
            <a:pPr marL="342900" indent="-342900">
              <a:buFontTx/>
              <a:buChar char="-"/>
            </a:pPr>
            <a:r>
              <a:rPr lang="en-GB" sz="2800" dirty="0"/>
              <a:t>- Times Tables Rock Stars – log ins given out. Please ask if a new one </a:t>
            </a:r>
            <a:r>
              <a:rPr lang="en-GB" sz="2800"/>
              <a:t>is needed. </a:t>
            </a:r>
            <a:endParaRPr lang="en-GB" sz="2800" dirty="0"/>
          </a:p>
          <a:p>
            <a:pPr marL="342900" indent="-342900">
              <a:buFontTx/>
              <a:buChar char="-"/>
            </a:pPr>
            <a:r>
              <a:rPr lang="en-GB" sz="2800" dirty="0"/>
              <a:t>- Spellings – no weekly tests but please practise at home</a:t>
            </a:r>
          </a:p>
          <a:p>
            <a:pPr marL="342900" indent="-342900">
              <a:buFontTx/>
              <a:buChar char="-"/>
            </a:pPr>
            <a:r>
              <a:rPr lang="en-GB" sz="2800" dirty="0"/>
              <a:t>- Reading</a:t>
            </a:r>
          </a:p>
        </p:txBody>
      </p:sp>
    </p:spTree>
    <p:extLst>
      <p:ext uri="{BB962C8B-B14F-4D97-AF65-F5344CB8AC3E}">
        <p14:creationId xmlns:p14="http://schemas.microsoft.com/office/powerpoint/2010/main" val="311573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1491612"/>
            <a:ext cx="7315200" cy="3255264"/>
          </a:xfrm>
        </p:spPr>
        <p:txBody>
          <a:bodyPr>
            <a:normAutofit/>
          </a:bodyPr>
          <a:lstStyle/>
          <a:p>
            <a:r>
              <a:rPr lang="en-GB" sz="8000" dirty="0"/>
              <a:t>PE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65315" y="1549322"/>
            <a:ext cx="9283505" cy="1730554"/>
          </a:xfrm>
        </p:spPr>
        <p:txBody>
          <a:bodyPr>
            <a:normAutofit fontScale="25000" lnSpcReduction="20000"/>
          </a:bodyPr>
          <a:lstStyle/>
          <a:p>
            <a:r>
              <a:rPr lang="en-GB" sz="11200" dirty="0"/>
              <a:t>- Mondays (Mrs Billins), Thursdays (Mr Handy)</a:t>
            </a:r>
          </a:p>
          <a:p>
            <a:endParaRPr lang="en-GB" sz="11200" dirty="0"/>
          </a:p>
          <a:p>
            <a:r>
              <a:rPr lang="en-GB" sz="11200" dirty="0"/>
              <a:t>- PE KIT – navy polo shirt with logo, navy shorts or joggers, navy sweatshirt/hoodie, white socks, trainers.</a:t>
            </a:r>
          </a:p>
          <a:p>
            <a:endParaRPr lang="en-GB" sz="11200" dirty="0"/>
          </a:p>
          <a:p>
            <a:r>
              <a:rPr lang="en-GB" sz="11200" dirty="0"/>
              <a:t>- No swimming in Year 3 now (Year 4 only)</a:t>
            </a:r>
          </a:p>
          <a:p>
            <a:pPr marL="1143000" indent="-1143000">
              <a:buFontTx/>
              <a:buChar char="-"/>
            </a:pPr>
            <a:endParaRPr lang="en-GB" sz="11200" dirty="0"/>
          </a:p>
          <a:p>
            <a:r>
              <a:rPr lang="en-GB" sz="11200" dirty="0"/>
              <a:t>- PE overview on the website (handout)</a:t>
            </a:r>
          </a:p>
          <a:p>
            <a:pPr marL="1143000" indent="-1143000">
              <a:buFontTx/>
              <a:buChar char="-"/>
            </a:pPr>
            <a:endParaRPr lang="en-GB" sz="11200" dirty="0"/>
          </a:p>
          <a:p>
            <a:r>
              <a:rPr lang="en-GB" sz="11200" dirty="0"/>
              <a:t>- NO earrings or other jewellery. Must be removed and not taped.</a:t>
            </a:r>
          </a:p>
          <a:p>
            <a:pPr marL="342900" indent="-342900">
              <a:buFontTx/>
              <a:buChar char="-"/>
            </a:pPr>
            <a:endParaRPr lang="en-GB" sz="11200" dirty="0"/>
          </a:p>
          <a:p>
            <a:pPr marL="342900" indent="-342900"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2416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488" y="-1251712"/>
            <a:ext cx="7315200" cy="3255264"/>
          </a:xfrm>
        </p:spPr>
        <p:txBody>
          <a:bodyPr>
            <a:normAutofit/>
          </a:bodyPr>
          <a:lstStyle/>
          <a:p>
            <a:r>
              <a:rPr lang="en-GB" sz="8000" dirty="0"/>
              <a:t>Snacks/lunch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608" y="2201366"/>
            <a:ext cx="8714232" cy="2187754"/>
          </a:xfrm>
        </p:spPr>
        <p:txBody>
          <a:bodyPr>
            <a:noAutofit/>
          </a:bodyPr>
          <a:lstStyle/>
          <a:p>
            <a:r>
              <a:rPr lang="en-GB" sz="3200" dirty="0"/>
              <a:t>- No fruit provided at break time in KS2 – please provide a healthy snack (fruit or vegetables)</a:t>
            </a:r>
          </a:p>
          <a:p>
            <a:r>
              <a:rPr lang="en-GB" sz="3200" dirty="0"/>
              <a:t>-Children can order their lunch at school if they are school dinners</a:t>
            </a:r>
          </a:p>
          <a:p>
            <a:r>
              <a:rPr lang="en-GB" sz="3200" dirty="0"/>
              <a:t>-Please let your child know if you have ordered them a school lunch so that they are aware of what has been ordered before they get to school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47922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A970D-D8B8-4311-B2DF-AB91148B7A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314" y="4046726"/>
            <a:ext cx="8188453" cy="2106295"/>
          </a:xfrm>
        </p:spPr>
        <p:txBody>
          <a:bodyPr>
            <a:noAutofit/>
          </a:bodyPr>
          <a:lstStyle/>
          <a:p>
            <a:r>
              <a:rPr lang="en-GB" sz="3200" dirty="0"/>
              <a:t>Pencil Case: Super Six</a:t>
            </a:r>
            <a:br>
              <a:rPr lang="en-GB" sz="3200" dirty="0"/>
            </a:br>
            <a:r>
              <a:rPr lang="en-GB" sz="3200" dirty="0"/>
              <a:t>- A pencil</a:t>
            </a:r>
            <a:br>
              <a:rPr lang="en-GB" sz="3200" dirty="0"/>
            </a:br>
            <a:r>
              <a:rPr lang="en-GB" sz="3200" dirty="0"/>
              <a:t>- A pen (once they have their pen licence)</a:t>
            </a:r>
            <a:br>
              <a:rPr lang="en-GB" sz="3200" dirty="0"/>
            </a:br>
            <a:r>
              <a:rPr lang="en-GB" sz="3200" dirty="0"/>
              <a:t>- A pencil sharpener</a:t>
            </a:r>
            <a:br>
              <a:rPr lang="en-GB" sz="3200" dirty="0"/>
            </a:br>
            <a:r>
              <a:rPr lang="en-GB" sz="3200" dirty="0"/>
              <a:t>- A glue stick</a:t>
            </a:r>
            <a:br>
              <a:rPr lang="en-GB" sz="3200" dirty="0"/>
            </a:br>
            <a:r>
              <a:rPr lang="en-GB" sz="3200" dirty="0"/>
              <a:t>- A 30cm ruler</a:t>
            </a:r>
            <a:br>
              <a:rPr lang="en-GB" sz="3200" dirty="0"/>
            </a:br>
            <a:r>
              <a:rPr lang="en-GB" sz="3200" dirty="0"/>
              <a:t>- An eraser</a:t>
            </a:r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-Coloured pencils and felt pens if they wish to be kept in tray or school bag. </a:t>
            </a:r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Please make sure everything is named!</a:t>
            </a:r>
          </a:p>
        </p:txBody>
      </p:sp>
    </p:spTree>
    <p:extLst>
      <p:ext uri="{BB962C8B-B14F-4D97-AF65-F5344CB8AC3E}">
        <p14:creationId xmlns:p14="http://schemas.microsoft.com/office/powerpoint/2010/main" val="266249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B4D781-8796-DB4D-5EA6-F5371A2AD7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195B7-E0F3-6B5C-E95B-7359B6DA80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50" y="-1556512"/>
            <a:ext cx="7315200" cy="3255264"/>
          </a:xfrm>
        </p:spPr>
        <p:txBody>
          <a:bodyPr>
            <a:normAutofit/>
          </a:bodyPr>
          <a:lstStyle/>
          <a:p>
            <a:r>
              <a:rPr lang="en-GB" sz="6600" dirty="0"/>
              <a:t>Topics and trips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06D2E9-D256-521A-5E6D-22211DEB74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541029"/>
            <a:ext cx="9001760" cy="2258874"/>
          </a:xfrm>
        </p:spPr>
        <p:txBody>
          <a:bodyPr>
            <a:noAutofit/>
          </a:bodyPr>
          <a:lstStyle/>
          <a:p>
            <a:r>
              <a:rPr lang="en-GB" sz="2400" u="sng" dirty="0"/>
              <a:t>Geography</a:t>
            </a:r>
          </a:p>
          <a:p>
            <a:r>
              <a:rPr lang="en-GB" sz="2400" dirty="0"/>
              <a:t>-Why do people live near volcanoes?</a:t>
            </a:r>
          </a:p>
          <a:p>
            <a:r>
              <a:rPr lang="en-GB" sz="2400" dirty="0"/>
              <a:t>-Are all settlements the same?</a:t>
            </a:r>
          </a:p>
          <a:p>
            <a:r>
              <a:rPr lang="en-GB" sz="2400" dirty="0"/>
              <a:t>-Why are Rainforests important to us? (Kew Gardens Trip Summer 1) </a:t>
            </a:r>
          </a:p>
          <a:p>
            <a:r>
              <a:rPr lang="en-GB" sz="2400" u="sng" dirty="0"/>
              <a:t>History</a:t>
            </a:r>
          </a:p>
          <a:p>
            <a:r>
              <a:rPr lang="en-GB" sz="2400" dirty="0"/>
              <a:t>-How did the lives of ancient Britons change during the Stone Age? (Stone Age Trip Butser Farm Autumn 2)</a:t>
            </a:r>
          </a:p>
          <a:p>
            <a:r>
              <a:rPr lang="en-GB" sz="2400" dirty="0"/>
              <a:t>- What was important to Ancient Egyptians?</a:t>
            </a:r>
          </a:p>
          <a:p>
            <a:r>
              <a:rPr lang="en-GB" sz="2400" dirty="0"/>
              <a:t>- Would you prefer to have lived in the Stone Age, Bronze Age or Iron Age?</a:t>
            </a:r>
          </a:p>
          <a:p>
            <a:endParaRPr lang="en-GB" sz="2800" dirty="0"/>
          </a:p>
          <a:p>
            <a:endParaRPr lang="en-GB" sz="2800" u="sng" dirty="0"/>
          </a:p>
          <a:p>
            <a:r>
              <a:rPr lang="en-GB" sz="2800" dirty="0"/>
              <a:t>					</a:t>
            </a:r>
            <a:endParaRPr lang="en-GB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1FE67F-14B6-5162-4CA8-6CFA04C000DD}"/>
              </a:ext>
            </a:extLst>
          </p:cNvPr>
          <p:cNvSpPr txBox="1"/>
          <p:nvPr/>
        </p:nvSpPr>
        <p:spPr>
          <a:xfrm>
            <a:off x="5496560" y="2519986"/>
            <a:ext cx="3505200" cy="336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348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1452880"/>
            <a:ext cx="7315200" cy="3255264"/>
          </a:xfrm>
        </p:spPr>
        <p:txBody>
          <a:bodyPr/>
          <a:lstStyle/>
          <a:p>
            <a:r>
              <a:rPr lang="en-GB" dirty="0"/>
              <a:t>Class page – website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615" y="1998166"/>
            <a:ext cx="7315200" cy="914400"/>
          </a:xfrm>
        </p:spPr>
        <p:txBody>
          <a:bodyPr>
            <a:noAutofit/>
          </a:bodyPr>
          <a:lstStyle/>
          <a:p>
            <a:r>
              <a:rPr lang="en-GB" sz="3600" dirty="0"/>
              <a:t>-Curriculum Map</a:t>
            </a:r>
          </a:p>
          <a:p>
            <a:r>
              <a:rPr lang="en-GB" sz="3600" dirty="0"/>
              <a:t>-Timetable</a:t>
            </a:r>
          </a:p>
          <a:p>
            <a:r>
              <a:rPr lang="en-GB" sz="3600" dirty="0"/>
              <a:t>- Topic overviews</a:t>
            </a:r>
          </a:p>
          <a:p>
            <a:r>
              <a:rPr lang="en-GB" sz="3600" dirty="0"/>
              <a:t>- Links to useful websites</a:t>
            </a:r>
          </a:p>
          <a:p>
            <a:r>
              <a:rPr lang="en-GB" sz="3600" dirty="0"/>
              <a:t>- Recommended reads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25458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76439-C591-D1A0-68B1-40E5ED9D75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58568"/>
            <a:ext cx="8652649" cy="3255264"/>
          </a:xfrm>
        </p:spPr>
        <p:txBody>
          <a:bodyPr>
            <a:normAutofit fontScale="90000"/>
          </a:bodyPr>
          <a:lstStyle/>
          <a:p>
            <a:r>
              <a:rPr lang="en-US" dirty="0"/>
              <a:t>Communication</a:t>
            </a:r>
            <a:br>
              <a:rPr lang="en-US" dirty="0"/>
            </a:br>
            <a:r>
              <a:rPr lang="en-US" sz="3200" dirty="0"/>
              <a:t>- Conversation with the class teacher at the end of the day if needed</a:t>
            </a:r>
            <a:br>
              <a:rPr lang="en-US" sz="3200" dirty="0"/>
            </a:br>
            <a:br>
              <a:rPr lang="en-US" sz="3200" dirty="0"/>
            </a:br>
            <a:r>
              <a:rPr lang="en-US" sz="3200" dirty="0"/>
              <a:t>- Any emails must go through the office (Sarah Squires)</a:t>
            </a:r>
            <a:br>
              <a:rPr lang="en-US" sz="3200" dirty="0"/>
            </a:br>
            <a:br>
              <a:rPr lang="en-US" sz="3200" dirty="0"/>
            </a:br>
            <a:r>
              <a:rPr lang="en-US" sz="3200" dirty="0"/>
              <a:t>- Please come and speak to us if there is a problem or a query</a:t>
            </a:r>
            <a:br>
              <a:rPr lang="en-US" sz="3200" dirty="0"/>
            </a:br>
            <a:br>
              <a:rPr lang="en-US" sz="3200" dirty="0"/>
            </a:br>
            <a:r>
              <a:rPr lang="en-US" sz="3200" dirty="0"/>
              <a:t>- Information from the school will come via email instead of from the whatsapp group</a:t>
            </a:r>
            <a:br>
              <a:rPr lang="en-US" sz="3200" dirty="0"/>
            </a:b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592986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EF5A2-1318-4B50-894B-6072E3B76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1276801"/>
            <a:ext cx="8960560" cy="3255264"/>
          </a:xfrm>
        </p:spPr>
        <p:txBody>
          <a:bodyPr/>
          <a:lstStyle/>
          <a:p>
            <a:r>
              <a:rPr lang="en-US" dirty="0"/>
              <a:t>Allergies or medical needs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682B28-137D-7266-C9C9-D9EEBE2975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421569"/>
            <a:ext cx="8745956" cy="914400"/>
          </a:xfrm>
        </p:spPr>
        <p:txBody>
          <a:bodyPr>
            <a:noAutofit/>
          </a:bodyPr>
          <a:lstStyle/>
          <a:p>
            <a:r>
              <a:rPr lang="en-US" sz="4400" dirty="0"/>
              <a:t>Please let us know if there are any allergies or medical needs that we need to be aware of.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11882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1673" y="560122"/>
            <a:ext cx="8378952" cy="3255264"/>
          </a:xfrm>
        </p:spPr>
        <p:txBody>
          <a:bodyPr>
            <a:normAutofit fontScale="90000"/>
          </a:bodyPr>
          <a:lstStyle/>
          <a:p>
            <a:r>
              <a:rPr lang="en-GB" dirty="0"/>
              <a:t>Thankyou – any questions?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Please take some handouts.</a:t>
            </a:r>
          </a:p>
        </p:txBody>
      </p:sp>
    </p:spTree>
    <p:extLst>
      <p:ext uri="{BB962C8B-B14F-4D97-AF65-F5344CB8AC3E}">
        <p14:creationId xmlns:p14="http://schemas.microsoft.com/office/powerpoint/2010/main" val="1189537406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edfd17f-425a-4732-ad84-5081d9a10f4d">
      <Terms xmlns="http://schemas.microsoft.com/office/infopath/2007/PartnerControls"/>
    </lcf76f155ced4ddcb4097134ff3c332f>
    <TaxCatchAll xmlns="34fa7ddb-9e97-4047-9856-58247cb1b47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FDD0242FA502E4FA2A3AE6F69D54495" ma:contentTypeVersion="13" ma:contentTypeDescription="Create a new document." ma:contentTypeScope="" ma:versionID="05f466cfcfafbbbe03933a4cf3bb0d96">
  <xsd:schema xmlns:xsd="http://www.w3.org/2001/XMLSchema" xmlns:xs="http://www.w3.org/2001/XMLSchema" xmlns:p="http://schemas.microsoft.com/office/2006/metadata/properties" xmlns:ns2="aedfd17f-425a-4732-ad84-5081d9a10f4d" xmlns:ns3="34fa7ddb-9e97-4047-9856-58247cb1b475" targetNamespace="http://schemas.microsoft.com/office/2006/metadata/properties" ma:root="true" ma:fieldsID="d3e6dff2936dc68bc95b3971c72ee5be" ns2:_="" ns3:_="">
    <xsd:import namespace="aedfd17f-425a-4732-ad84-5081d9a10f4d"/>
    <xsd:import namespace="34fa7ddb-9e97-4047-9856-58247cb1b47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dfd17f-425a-4732-ad84-5081d9a10f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17afdaa-ed64-4dc3-b5a1-39736030f3b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fa7ddb-9e97-4047-9856-58247cb1b475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8e078d32-f204-40af-91c9-2c8f817ac5e6}" ma:internalName="TaxCatchAll" ma:showField="CatchAllData" ma:web="34fa7ddb-9e97-4047-9856-58247cb1b47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740BC81-E0B0-4DC3-9BD5-B3DD154F00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4B2B620-7513-41D6-8444-2B607B4304CB}">
  <ds:schemaRefs>
    <ds:schemaRef ds:uri="http://schemas.microsoft.com/office/2006/metadata/properties"/>
    <ds:schemaRef ds:uri="http://schemas.microsoft.com/office/infopath/2007/PartnerControls"/>
    <ds:schemaRef ds:uri="4dbdb5c8-a72b-4f35-8f7d-1aa7ac6e822b"/>
    <ds:schemaRef ds:uri="88d948b9-a85b-480b-a35b-fb82e421ebf8"/>
    <ds:schemaRef ds:uri="aedfd17f-425a-4732-ad84-5081d9a10f4d"/>
    <ds:schemaRef ds:uri="34fa7ddb-9e97-4047-9856-58247cb1b475"/>
  </ds:schemaRefs>
</ds:datastoreItem>
</file>

<file path=customXml/itemProps3.xml><?xml version="1.0" encoding="utf-8"?>
<ds:datastoreItem xmlns:ds="http://schemas.openxmlformats.org/officeDocument/2006/customXml" ds:itemID="{3F9C650A-8D10-4083-8048-54F6CEBA57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dfd17f-425a-4732-ad84-5081d9a10f4d"/>
    <ds:schemaRef ds:uri="34fa7ddb-9e97-4047-9856-58247cb1b4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1100</TotalTime>
  <Words>755</Words>
  <Application>Microsoft Office PowerPoint</Application>
  <PresentationFormat>Widescreen</PresentationFormat>
  <Paragraphs>63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Corbel</vt:lpstr>
      <vt:lpstr>Wingdings 2</vt:lpstr>
      <vt:lpstr>Frame</vt:lpstr>
      <vt:lpstr>Welcome to Year 3</vt:lpstr>
      <vt:lpstr>Equipment -School bag -Water bottle (named) -Reading book and reading record (every day) -Wear PE kits on Monday and Thursday  Additional items: -Lunch box and a snack for break time -Pencil case (not necessary) to be kept in bag  Please ensure everything is named! </vt:lpstr>
      <vt:lpstr>Uniform  - Navy jumper/cardigan with school logo - White shirt (short sleeve or long sleeve) - Charcoal grey trousers, charcoal grey shorts or navy skirt/pinafore - Grey socks with grey trousers; blue socks/tights with navy skirt/pinafore - School tie - Black, flat, safe &amp; sensible shoes (trainers should not be worn). </vt:lpstr>
      <vt:lpstr>Home reading</vt:lpstr>
      <vt:lpstr>Home learning</vt:lpstr>
      <vt:lpstr>PE</vt:lpstr>
      <vt:lpstr>Snacks/lunch</vt:lpstr>
      <vt:lpstr>Pencil Case: Super Six - A pencil - A pen (once they have their pen licence) - A pencil sharpener - A glue stick - A 30cm ruler - An eraser  -Coloured pencils and felt pens if they wish to be kept in tray or school bag.   Please make sure everything is named!</vt:lpstr>
      <vt:lpstr>Topics and trips</vt:lpstr>
      <vt:lpstr>Class page – website</vt:lpstr>
      <vt:lpstr>Communication - Conversation with the class teacher at the end of the day if needed  - Any emails must go through the office (Sarah Squires)  - Please come and speak to us if there is a problem or a query  - Information from the school will come via email instead of from the whatsapp group </vt:lpstr>
      <vt:lpstr>Allergies or medical needs</vt:lpstr>
      <vt:lpstr>Thankyou – any questions?  Please take some handouts.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Sarah Billins</dc:creator>
  <cp:lastModifiedBy>Sarah Billins</cp:lastModifiedBy>
  <cp:revision>10</cp:revision>
  <dcterms:created xsi:type="dcterms:W3CDTF">2023-09-13T10:17:46Z</dcterms:created>
  <dcterms:modified xsi:type="dcterms:W3CDTF">2026-09-07T20:28:25Z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0x010100DFDD0242FA502E4FA2A3AE6F69D54495</vt:lpwstr>
  </property>
  <property fmtid="{D5CDD505-2E9C-101B-9397-08002B2CF9AE}" pid="3" name="Order">
    <vt:r8>1346800</vt:r8>
  </property>
  <property fmtid="{D5CDD505-2E9C-101B-9397-08002B2CF9AE}" pid="4" name="MediaServiceImageTags">
    <vt:lpwstr/>
  </property>
</Properties>
</file>