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3"/>
  </p:notesMasterIdLst>
  <p:sldIdLst>
    <p:sldId id="256" r:id="rId5"/>
    <p:sldId id="257" r:id="rId6"/>
    <p:sldId id="258" r:id="rId7"/>
    <p:sldId id="259" r:id="rId8"/>
    <p:sldId id="263" r:id="rId9"/>
    <p:sldId id="260" r:id="rId10"/>
    <p:sldId id="261" r:id="rId11"/>
    <p:sldId id="26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1BD75A-35E3-07A4-770C-B68854ACAAF4}" v="3" dt="2025-10-06T08:11:46.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BFE80-4318-433F-9EEC-89E1D3D9290A}" type="datetimeFigureOut">
              <a:rPr lang="en-GB" smtClean="0"/>
              <a:t>06/10/2025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A7030C-3AD8-4412-B806-97E0065278CD}" type="slidenum">
              <a:rPr lang="en-GB" smtClean="0"/>
              <a:t>‹#›</a:t>
            </a:fld>
            <a:endParaRPr lang="en-GB"/>
          </a:p>
        </p:txBody>
      </p:sp>
    </p:spTree>
    <p:extLst>
      <p:ext uri="{BB962C8B-B14F-4D97-AF65-F5344CB8AC3E}">
        <p14:creationId xmlns:p14="http://schemas.microsoft.com/office/powerpoint/2010/main" val="1275725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Welcome parents</a:t>
            </a:r>
          </a:p>
          <a:p>
            <a:pPr marL="171450" indent="-171450">
              <a:buFontTx/>
              <a:buChar char="-"/>
            </a:pPr>
            <a:r>
              <a:rPr lang="en-GB" dirty="0"/>
              <a:t>- Thank them for coming </a:t>
            </a:r>
          </a:p>
        </p:txBody>
      </p:sp>
      <p:sp>
        <p:nvSpPr>
          <p:cNvPr id="4" name="Slide Number Placeholder 3"/>
          <p:cNvSpPr>
            <a:spLocks noGrp="1"/>
          </p:cNvSpPr>
          <p:nvPr>
            <p:ph type="sldNum" sz="quarter" idx="5"/>
          </p:nvPr>
        </p:nvSpPr>
        <p:spPr/>
        <p:txBody>
          <a:bodyPr/>
          <a:lstStyle/>
          <a:p>
            <a:fld id="{1BA7030C-3AD8-4412-B806-97E0065278CD}" type="slidenum">
              <a:rPr lang="en-GB" smtClean="0"/>
              <a:t>1</a:t>
            </a:fld>
            <a:endParaRPr lang="en-GB"/>
          </a:p>
        </p:txBody>
      </p:sp>
    </p:spTree>
    <p:extLst>
      <p:ext uri="{BB962C8B-B14F-4D97-AF65-F5344CB8AC3E}">
        <p14:creationId xmlns:p14="http://schemas.microsoft.com/office/powerpoint/2010/main" val="3431739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A7030C-3AD8-4412-B806-97E0065278CD}" type="slidenum">
              <a:rPr lang="en-GB" smtClean="0"/>
              <a:t>2</a:t>
            </a:fld>
            <a:endParaRPr lang="en-GB"/>
          </a:p>
        </p:txBody>
      </p:sp>
    </p:spTree>
    <p:extLst>
      <p:ext uri="{BB962C8B-B14F-4D97-AF65-F5344CB8AC3E}">
        <p14:creationId xmlns:p14="http://schemas.microsoft.com/office/powerpoint/2010/main" val="2798431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A7030C-3AD8-4412-B806-97E0065278CD}" type="slidenum">
              <a:rPr lang="en-GB" smtClean="0"/>
              <a:t>3</a:t>
            </a:fld>
            <a:endParaRPr lang="en-GB"/>
          </a:p>
        </p:txBody>
      </p:sp>
    </p:spTree>
    <p:extLst>
      <p:ext uri="{BB962C8B-B14F-4D97-AF65-F5344CB8AC3E}">
        <p14:creationId xmlns:p14="http://schemas.microsoft.com/office/powerpoint/2010/main" val="2197931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A7030C-3AD8-4412-B806-97E0065278CD}" type="slidenum">
              <a:rPr lang="en-GB" smtClean="0"/>
              <a:t>4</a:t>
            </a:fld>
            <a:endParaRPr lang="en-GB"/>
          </a:p>
        </p:txBody>
      </p:sp>
    </p:spTree>
    <p:extLst>
      <p:ext uri="{BB962C8B-B14F-4D97-AF65-F5344CB8AC3E}">
        <p14:creationId xmlns:p14="http://schemas.microsoft.com/office/powerpoint/2010/main" val="2425099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A7030C-3AD8-4412-B806-97E0065278CD}" type="slidenum">
              <a:rPr lang="en-GB" smtClean="0"/>
              <a:t>7</a:t>
            </a:fld>
            <a:endParaRPr lang="en-GB"/>
          </a:p>
        </p:txBody>
      </p:sp>
    </p:spTree>
    <p:extLst>
      <p:ext uri="{BB962C8B-B14F-4D97-AF65-F5344CB8AC3E}">
        <p14:creationId xmlns:p14="http://schemas.microsoft.com/office/powerpoint/2010/main" val="68391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3328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840717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3733941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C2B44D-D13F-47CD-BC2F-A55F40033C95}"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1527909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C2B44D-D13F-47CD-BC2F-A55F40033C95}" type="datetimeFigureOut">
              <a:rPr lang="en-GB" smtClean="0"/>
              <a:t>06/10/2025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2115982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C2B44D-D13F-47CD-BC2F-A55F40033C95}"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1717533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C2B44D-D13F-47CD-BC2F-A55F40033C95}" type="datetimeFigureOut">
              <a:rPr lang="en-GB" smtClean="0"/>
              <a:t>06/10/2025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784893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C2B44D-D13F-47CD-BC2F-A55F40033C95}"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1865104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0C2B44D-D13F-47CD-BC2F-A55F40033C95}"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3902329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00C2B44D-D13F-47CD-BC2F-A55F40033C95}"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162714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2089069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70660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42778953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6017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1481404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543322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2B44D-D13F-47CD-BC2F-A55F40033C95}"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82B52C-493F-4984-A7CF-9DC7D2B8F815}" type="slidenum">
              <a:rPr lang="en-GB" smtClean="0"/>
              <a:t>‹#›</a:t>
            </a:fld>
            <a:endParaRPr lang="en-GB"/>
          </a:p>
        </p:txBody>
      </p:sp>
    </p:spTree>
    <p:extLst>
      <p:ext uri="{BB962C8B-B14F-4D97-AF65-F5344CB8AC3E}">
        <p14:creationId xmlns:p14="http://schemas.microsoft.com/office/powerpoint/2010/main" val="3344839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0C2B44D-D13F-47CD-BC2F-A55F40033C95}" type="datetimeFigureOut">
              <a:rPr lang="en-GB" smtClean="0"/>
              <a:t>06/10/2025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EC82B52C-493F-4984-A7CF-9DC7D2B8F815}" type="slidenum">
              <a:rPr lang="en-GB" smtClean="0"/>
              <a:t>‹#›</a:t>
            </a:fld>
            <a:endParaRPr lang="en-GB"/>
          </a:p>
        </p:txBody>
      </p:sp>
    </p:spTree>
    <p:extLst>
      <p:ext uri="{BB962C8B-B14F-4D97-AF65-F5344CB8AC3E}">
        <p14:creationId xmlns:p14="http://schemas.microsoft.com/office/powerpoint/2010/main" val="14012069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3BEB8-7021-5B17-0AD1-2FE338614A19}"/>
              </a:ext>
            </a:extLst>
          </p:cNvPr>
          <p:cNvSpPr>
            <a:spLocks noGrp="1"/>
          </p:cNvSpPr>
          <p:nvPr>
            <p:ph type="ctrTitle"/>
          </p:nvPr>
        </p:nvSpPr>
        <p:spPr/>
        <p:txBody>
          <a:bodyPr/>
          <a:lstStyle/>
          <a:p>
            <a:r>
              <a:rPr lang="en-GB" dirty="0"/>
              <a:t>Welcome to Year 2</a:t>
            </a:r>
          </a:p>
        </p:txBody>
      </p:sp>
      <p:sp>
        <p:nvSpPr>
          <p:cNvPr id="3" name="Subtitle 2">
            <a:extLst>
              <a:ext uri="{FF2B5EF4-FFF2-40B4-BE49-F238E27FC236}">
                <a16:creationId xmlns:a16="http://schemas.microsoft.com/office/drawing/2014/main" id="{E4BF62C8-F933-008E-DC0D-0CF3EEF2A5EF}"/>
              </a:ext>
            </a:extLst>
          </p:cNvPr>
          <p:cNvSpPr>
            <a:spLocks noGrp="1"/>
          </p:cNvSpPr>
          <p:nvPr>
            <p:ph type="subTitle" idx="1"/>
          </p:nvPr>
        </p:nvSpPr>
        <p:spPr/>
        <p:txBody>
          <a:bodyPr/>
          <a:lstStyle/>
          <a:p>
            <a:r>
              <a:rPr lang="en-GB" dirty="0"/>
              <a:t>September 2025</a:t>
            </a:r>
          </a:p>
        </p:txBody>
      </p:sp>
      <p:sp>
        <p:nvSpPr>
          <p:cNvPr id="4" name="Star: 5 Points 3">
            <a:extLst>
              <a:ext uri="{FF2B5EF4-FFF2-40B4-BE49-F238E27FC236}">
                <a16:creationId xmlns:a16="http://schemas.microsoft.com/office/drawing/2014/main" id="{A9B03CC6-16BC-FEE3-F614-F880F4BD071B}"/>
              </a:ext>
            </a:extLst>
          </p:cNvPr>
          <p:cNvSpPr/>
          <p:nvPr/>
        </p:nvSpPr>
        <p:spPr>
          <a:xfrm>
            <a:off x="10181440" y="299407"/>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700E3E74-ADFE-E34C-903A-8B4D3789819B}"/>
              </a:ext>
            </a:extLst>
          </p:cNvPr>
          <p:cNvSpPr/>
          <p:nvPr/>
        </p:nvSpPr>
        <p:spPr>
          <a:xfrm>
            <a:off x="5753603" y="4984677"/>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BDA9E28C-5851-3209-B25F-BE36561282DF}"/>
              </a:ext>
            </a:extLst>
          </p:cNvPr>
          <p:cNvSpPr/>
          <p:nvPr/>
        </p:nvSpPr>
        <p:spPr>
          <a:xfrm>
            <a:off x="8502981" y="1463001"/>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DC9C22B5-1920-1417-9BA5-401C445C5DF7}"/>
              </a:ext>
            </a:extLst>
          </p:cNvPr>
          <p:cNvSpPr/>
          <p:nvPr/>
        </p:nvSpPr>
        <p:spPr>
          <a:xfrm>
            <a:off x="7833657" y="3841677"/>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9422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EA612F-09A2-D368-6F33-C9E66443623B}"/>
              </a:ext>
            </a:extLst>
          </p:cNvPr>
          <p:cNvSpPr>
            <a:spLocks noGrp="1"/>
          </p:cNvSpPr>
          <p:nvPr>
            <p:ph type="body" idx="1"/>
          </p:nvPr>
        </p:nvSpPr>
        <p:spPr>
          <a:xfrm>
            <a:off x="972080" y="973931"/>
            <a:ext cx="4649787" cy="576262"/>
          </a:xfrm>
        </p:spPr>
        <p:txBody>
          <a:bodyPr/>
          <a:lstStyle/>
          <a:p>
            <a:r>
              <a:rPr lang="en-GB" dirty="0"/>
              <a:t>Teaching Staff</a:t>
            </a:r>
          </a:p>
        </p:txBody>
      </p:sp>
      <p:sp>
        <p:nvSpPr>
          <p:cNvPr id="7" name="Text Placeholder 6">
            <a:extLst>
              <a:ext uri="{FF2B5EF4-FFF2-40B4-BE49-F238E27FC236}">
                <a16:creationId xmlns:a16="http://schemas.microsoft.com/office/drawing/2014/main" id="{07B87ECF-F867-65C1-CB19-91B407BAFB78}"/>
              </a:ext>
            </a:extLst>
          </p:cNvPr>
          <p:cNvSpPr>
            <a:spLocks noGrp="1"/>
          </p:cNvSpPr>
          <p:nvPr>
            <p:ph type="body" sz="quarter" idx="3"/>
          </p:nvPr>
        </p:nvSpPr>
        <p:spPr>
          <a:xfrm>
            <a:off x="972080" y="3701143"/>
            <a:ext cx="4665134" cy="576262"/>
          </a:xfrm>
        </p:spPr>
        <p:txBody>
          <a:bodyPr/>
          <a:lstStyle/>
          <a:p>
            <a:r>
              <a:rPr lang="en-GB" dirty="0"/>
              <a:t>Learning Support Team</a:t>
            </a:r>
          </a:p>
        </p:txBody>
      </p:sp>
      <p:sp>
        <p:nvSpPr>
          <p:cNvPr id="15" name="TextBox 14">
            <a:extLst>
              <a:ext uri="{FF2B5EF4-FFF2-40B4-BE49-F238E27FC236}">
                <a16:creationId xmlns:a16="http://schemas.microsoft.com/office/drawing/2014/main" id="{28BB7D67-6DB5-D8C4-6392-882C9F467B8E}"/>
              </a:ext>
            </a:extLst>
          </p:cNvPr>
          <p:cNvSpPr txBox="1"/>
          <p:nvPr/>
        </p:nvSpPr>
        <p:spPr>
          <a:xfrm>
            <a:off x="2862942" y="142934"/>
            <a:ext cx="8958943" cy="830997"/>
          </a:xfrm>
          <a:prstGeom prst="rect">
            <a:avLst/>
          </a:prstGeom>
          <a:noFill/>
        </p:spPr>
        <p:txBody>
          <a:bodyPr wrap="square" rtlCol="0">
            <a:spAutoFit/>
          </a:bodyPr>
          <a:lstStyle/>
          <a:p>
            <a:r>
              <a:rPr lang="en-GB" sz="4800" b="1" dirty="0">
                <a:solidFill>
                  <a:schemeClr val="bg1"/>
                </a:solidFill>
              </a:rPr>
              <a:t>Meet the Year 2 Team</a:t>
            </a:r>
          </a:p>
        </p:txBody>
      </p:sp>
      <p:sp>
        <p:nvSpPr>
          <p:cNvPr id="3" name="Star: 5 Points 2">
            <a:extLst>
              <a:ext uri="{FF2B5EF4-FFF2-40B4-BE49-F238E27FC236}">
                <a16:creationId xmlns:a16="http://schemas.microsoft.com/office/drawing/2014/main" id="{7EDF5737-0E13-19D7-CEE6-785358722DA1}"/>
              </a:ext>
            </a:extLst>
          </p:cNvPr>
          <p:cNvSpPr/>
          <p:nvPr/>
        </p:nvSpPr>
        <p:spPr>
          <a:xfrm>
            <a:off x="172467" y="5303894"/>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1F4B1A02-D31B-4BF3-872B-02BAD81455F3}"/>
              </a:ext>
            </a:extLst>
          </p:cNvPr>
          <p:cNvSpPr/>
          <p:nvPr/>
        </p:nvSpPr>
        <p:spPr>
          <a:xfrm>
            <a:off x="10776624" y="142888"/>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A person wearing glasses and a white and blue sweater&#10;&#10;AI-generated content may be incorrect.">
            <a:extLst>
              <a:ext uri="{FF2B5EF4-FFF2-40B4-BE49-F238E27FC236}">
                <a16:creationId xmlns:a16="http://schemas.microsoft.com/office/drawing/2014/main" id="{F45A4F74-AFA4-48A4-E33F-F6B4F635D33B}"/>
              </a:ext>
            </a:extLst>
          </p:cNvPr>
          <p:cNvPicPr>
            <a:picLocks noChangeAspect="1"/>
          </p:cNvPicPr>
          <p:nvPr/>
        </p:nvPicPr>
        <p:blipFill>
          <a:blip r:embed="rId3"/>
          <a:stretch>
            <a:fillRect/>
          </a:stretch>
        </p:blipFill>
        <p:spPr>
          <a:xfrm>
            <a:off x="1758734" y="4442929"/>
            <a:ext cx="1532396" cy="2272924"/>
          </a:xfrm>
          <a:prstGeom prst="rect">
            <a:avLst/>
          </a:prstGeom>
        </p:spPr>
      </p:pic>
      <p:pic>
        <p:nvPicPr>
          <p:cNvPr id="4" name="Picture 3" descr="A person with long hair smiling&#10;&#10;AI-generated content may be incorrect.">
            <a:extLst>
              <a:ext uri="{FF2B5EF4-FFF2-40B4-BE49-F238E27FC236}">
                <a16:creationId xmlns:a16="http://schemas.microsoft.com/office/drawing/2014/main" id="{4EC5417F-62FE-BF01-130B-0C4FC9B427AC}"/>
              </a:ext>
            </a:extLst>
          </p:cNvPr>
          <p:cNvPicPr>
            <a:picLocks noChangeAspect="1"/>
          </p:cNvPicPr>
          <p:nvPr/>
        </p:nvPicPr>
        <p:blipFill>
          <a:blip r:embed="rId4"/>
          <a:stretch>
            <a:fillRect/>
          </a:stretch>
        </p:blipFill>
        <p:spPr>
          <a:xfrm>
            <a:off x="4005989" y="987049"/>
            <a:ext cx="1881107" cy="2739971"/>
          </a:xfrm>
          <a:prstGeom prst="rect">
            <a:avLst/>
          </a:prstGeom>
        </p:spPr>
      </p:pic>
      <p:pic>
        <p:nvPicPr>
          <p:cNvPr id="8" name="Picture 7" descr="A person smiling at the camera&#10;&#10;AI-generated content may be incorrect.">
            <a:extLst>
              <a:ext uri="{FF2B5EF4-FFF2-40B4-BE49-F238E27FC236}">
                <a16:creationId xmlns:a16="http://schemas.microsoft.com/office/drawing/2014/main" id="{973F9E81-4A3F-FF2A-6B91-BBDA6D60D5E8}"/>
              </a:ext>
            </a:extLst>
          </p:cNvPr>
          <p:cNvPicPr>
            <a:picLocks noChangeAspect="1"/>
          </p:cNvPicPr>
          <p:nvPr/>
        </p:nvPicPr>
        <p:blipFill>
          <a:blip r:embed="rId5"/>
          <a:stretch>
            <a:fillRect/>
          </a:stretch>
        </p:blipFill>
        <p:spPr>
          <a:xfrm>
            <a:off x="6411778" y="997462"/>
            <a:ext cx="1848173" cy="2732059"/>
          </a:xfrm>
          <a:prstGeom prst="rect">
            <a:avLst/>
          </a:prstGeom>
        </p:spPr>
      </p:pic>
    </p:spTree>
    <p:extLst>
      <p:ext uri="{BB962C8B-B14F-4D97-AF65-F5344CB8AC3E}">
        <p14:creationId xmlns:p14="http://schemas.microsoft.com/office/powerpoint/2010/main" val="2706369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52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A6F2E0B-63CA-87DC-B062-781DE54B191E}"/>
              </a:ext>
            </a:extLst>
          </p:cNvPr>
          <p:cNvSpPr txBox="1"/>
          <p:nvPr/>
        </p:nvSpPr>
        <p:spPr>
          <a:xfrm>
            <a:off x="304799" y="315685"/>
            <a:ext cx="11190515" cy="646331"/>
          </a:xfrm>
          <a:prstGeom prst="rect">
            <a:avLst/>
          </a:prstGeom>
          <a:noFill/>
        </p:spPr>
        <p:txBody>
          <a:bodyPr wrap="square" rtlCol="0">
            <a:spAutoFit/>
          </a:bodyPr>
          <a:lstStyle/>
          <a:p>
            <a:r>
              <a:rPr lang="en-GB" sz="3600" b="1" dirty="0">
                <a:solidFill>
                  <a:schemeClr val="bg1"/>
                </a:solidFill>
              </a:rPr>
              <a:t>A few highlights of the year to come….</a:t>
            </a:r>
          </a:p>
        </p:txBody>
      </p:sp>
      <p:sp>
        <p:nvSpPr>
          <p:cNvPr id="15" name="Rectangle: Rounded Corners 14">
            <a:extLst>
              <a:ext uri="{FF2B5EF4-FFF2-40B4-BE49-F238E27FC236}">
                <a16:creationId xmlns:a16="http://schemas.microsoft.com/office/drawing/2014/main" id="{1DC48F59-9327-C78F-F592-DAFFAB58E28E}"/>
              </a:ext>
            </a:extLst>
          </p:cNvPr>
          <p:cNvSpPr/>
          <p:nvPr/>
        </p:nvSpPr>
        <p:spPr>
          <a:xfrm>
            <a:off x="8153399" y="1110341"/>
            <a:ext cx="3744685" cy="543197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3200" b="1" dirty="0">
                <a:solidFill>
                  <a:schemeClr val="bg1"/>
                </a:solidFill>
              </a:rPr>
              <a:t>Summer</a:t>
            </a:r>
            <a:r>
              <a:rPr lang="en-GB" sz="3200" dirty="0">
                <a:solidFill>
                  <a:schemeClr val="bg1"/>
                </a:solidFill>
              </a:rPr>
              <a:t> </a:t>
            </a:r>
          </a:p>
          <a:p>
            <a:endParaRPr lang="en-GB" dirty="0">
              <a:solidFill>
                <a:schemeClr val="bg1"/>
              </a:solidFill>
            </a:endParaRPr>
          </a:p>
          <a:p>
            <a:r>
              <a:rPr lang="en-GB" dirty="0">
                <a:solidFill>
                  <a:schemeClr val="bg1"/>
                </a:solidFill>
              </a:rPr>
              <a:t>Trip to The Gilbert White Centre</a:t>
            </a:r>
          </a:p>
          <a:p>
            <a:endParaRPr lang="en-GB" dirty="0">
              <a:solidFill>
                <a:schemeClr val="bg1"/>
              </a:solidFill>
            </a:endParaRPr>
          </a:p>
          <a:p>
            <a:r>
              <a:rPr lang="en-GB" dirty="0">
                <a:solidFill>
                  <a:schemeClr val="bg1"/>
                </a:solidFill>
              </a:rPr>
              <a:t>World Earth Day</a:t>
            </a:r>
          </a:p>
          <a:p>
            <a:endParaRPr lang="en-GB" dirty="0">
              <a:solidFill>
                <a:schemeClr val="bg1"/>
              </a:solidFill>
            </a:endParaRPr>
          </a:p>
          <a:p>
            <a:r>
              <a:rPr lang="en-GB" dirty="0">
                <a:solidFill>
                  <a:schemeClr val="bg1"/>
                </a:solidFill>
              </a:rPr>
              <a:t>Explorers Topic </a:t>
            </a:r>
          </a:p>
          <a:p>
            <a:endParaRPr lang="en-GB" dirty="0">
              <a:solidFill>
                <a:schemeClr val="bg1"/>
              </a:solidFill>
            </a:endParaRPr>
          </a:p>
          <a:p>
            <a:r>
              <a:rPr lang="en-GB" dirty="0">
                <a:solidFill>
                  <a:schemeClr val="bg1"/>
                </a:solidFill>
              </a:rPr>
              <a:t>The Big Day Out</a:t>
            </a:r>
          </a:p>
          <a:p>
            <a:endParaRPr lang="en-GB" dirty="0">
              <a:solidFill>
                <a:schemeClr val="bg1"/>
              </a:solidFill>
            </a:endParaRPr>
          </a:p>
          <a:p>
            <a:r>
              <a:rPr lang="en-GB" dirty="0">
                <a:solidFill>
                  <a:schemeClr val="bg1"/>
                </a:solidFill>
              </a:rPr>
              <a:t>Sewing!</a:t>
            </a:r>
          </a:p>
          <a:p>
            <a:endParaRPr lang="en-GB" dirty="0">
              <a:solidFill>
                <a:schemeClr val="bg1"/>
              </a:solidFill>
            </a:endParaRPr>
          </a:p>
          <a:p>
            <a:r>
              <a:rPr lang="en-GB" dirty="0">
                <a:solidFill>
                  <a:schemeClr val="bg1"/>
                </a:solidFill>
              </a:rPr>
              <a:t>Healthy Wrap making </a:t>
            </a:r>
          </a:p>
          <a:p>
            <a:endParaRPr lang="en-GB" dirty="0">
              <a:solidFill>
                <a:schemeClr val="bg1"/>
              </a:solidFill>
            </a:endParaRPr>
          </a:p>
          <a:p>
            <a:r>
              <a:rPr lang="en-GB" dirty="0">
                <a:solidFill>
                  <a:schemeClr val="bg1"/>
                </a:solidFill>
              </a:rPr>
              <a:t>Summer Fayre</a:t>
            </a:r>
          </a:p>
          <a:p>
            <a:endParaRPr lang="en-GB" dirty="0">
              <a:solidFill>
                <a:schemeClr val="bg1"/>
              </a:solidFill>
            </a:endParaRPr>
          </a:p>
          <a:p>
            <a:r>
              <a:rPr lang="en-GB" dirty="0">
                <a:solidFill>
                  <a:schemeClr val="bg1"/>
                </a:solidFill>
              </a:rPr>
              <a:t>Sports Day and Picnic</a:t>
            </a:r>
          </a:p>
        </p:txBody>
      </p:sp>
      <p:sp>
        <p:nvSpPr>
          <p:cNvPr id="16" name="Rectangle: Rounded Corners 15">
            <a:extLst>
              <a:ext uri="{FF2B5EF4-FFF2-40B4-BE49-F238E27FC236}">
                <a16:creationId xmlns:a16="http://schemas.microsoft.com/office/drawing/2014/main" id="{4D0A6DD0-77BE-D44B-E6BB-6292CF1BC801}"/>
              </a:ext>
            </a:extLst>
          </p:cNvPr>
          <p:cNvSpPr/>
          <p:nvPr/>
        </p:nvSpPr>
        <p:spPr>
          <a:xfrm>
            <a:off x="4245433" y="1110340"/>
            <a:ext cx="3744685" cy="543197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3200" b="1" dirty="0">
                <a:solidFill>
                  <a:schemeClr val="bg1"/>
                </a:solidFill>
              </a:rPr>
              <a:t>Spring</a:t>
            </a:r>
            <a:r>
              <a:rPr lang="en-GB" dirty="0">
                <a:solidFill>
                  <a:schemeClr val="bg1"/>
                </a:solidFill>
              </a:rPr>
              <a:t> </a:t>
            </a:r>
          </a:p>
          <a:p>
            <a:endParaRPr lang="en-GB" dirty="0">
              <a:solidFill>
                <a:schemeClr val="bg1"/>
              </a:solidFill>
            </a:endParaRPr>
          </a:p>
          <a:p>
            <a:r>
              <a:rPr lang="en-GB" dirty="0">
                <a:solidFill>
                  <a:schemeClr val="bg1"/>
                </a:solidFill>
              </a:rPr>
              <a:t>Trip to Rushall Farm</a:t>
            </a:r>
          </a:p>
          <a:p>
            <a:endParaRPr lang="en-GB" dirty="0">
              <a:solidFill>
                <a:schemeClr val="bg1"/>
              </a:solidFill>
            </a:endParaRPr>
          </a:p>
          <a:p>
            <a:r>
              <a:rPr lang="en-GB" dirty="0">
                <a:solidFill>
                  <a:schemeClr val="bg1"/>
                </a:solidFill>
              </a:rPr>
              <a:t>The Great Fire of London</a:t>
            </a:r>
          </a:p>
          <a:p>
            <a:endParaRPr lang="en-GB" dirty="0">
              <a:solidFill>
                <a:schemeClr val="bg1"/>
              </a:solidFill>
            </a:endParaRPr>
          </a:p>
          <a:p>
            <a:r>
              <a:rPr lang="en-GB" dirty="0">
                <a:solidFill>
                  <a:schemeClr val="bg1"/>
                </a:solidFill>
              </a:rPr>
              <a:t>Rebuilding London project</a:t>
            </a:r>
          </a:p>
          <a:p>
            <a:endParaRPr lang="en-GB" dirty="0">
              <a:solidFill>
                <a:schemeClr val="bg1"/>
              </a:solidFill>
            </a:endParaRPr>
          </a:p>
          <a:p>
            <a:r>
              <a:rPr lang="en-GB" dirty="0">
                <a:solidFill>
                  <a:schemeClr val="bg1"/>
                </a:solidFill>
              </a:rPr>
              <a:t>Sculpture and 3D – Clay!</a:t>
            </a:r>
          </a:p>
          <a:p>
            <a:endParaRPr lang="en-GB" dirty="0">
              <a:solidFill>
                <a:schemeClr val="bg1"/>
              </a:solidFill>
            </a:endParaRPr>
          </a:p>
          <a:p>
            <a:r>
              <a:rPr lang="en-GB" dirty="0">
                <a:solidFill>
                  <a:schemeClr val="bg1"/>
                </a:solidFill>
              </a:rPr>
              <a:t>Easter Service at St Michael’s Church</a:t>
            </a: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r>
              <a:rPr lang="en-GB" dirty="0">
                <a:solidFill>
                  <a:schemeClr val="bg1"/>
                </a:solidFill>
              </a:rPr>
              <a:t> </a:t>
            </a:r>
          </a:p>
        </p:txBody>
      </p:sp>
      <p:sp>
        <p:nvSpPr>
          <p:cNvPr id="17" name="Rectangle: Rounded Corners 16">
            <a:extLst>
              <a:ext uri="{FF2B5EF4-FFF2-40B4-BE49-F238E27FC236}">
                <a16:creationId xmlns:a16="http://schemas.microsoft.com/office/drawing/2014/main" id="{794671B6-55C7-BB00-3BF5-1E37869C9D41}"/>
              </a:ext>
            </a:extLst>
          </p:cNvPr>
          <p:cNvSpPr/>
          <p:nvPr/>
        </p:nvSpPr>
        <p:spPr>
          <a:xfrm>
            <a:off x="457199" y="1110341"/>
            <a:ext cx="3744685" cy="543197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r>
              <a:rPr lang="en-GB" sz="3200" b="1" dirty="0">
                <a:solidFill>
                  <a:schemeClr val="bg1"/>
                </a:solidFill>
              </a:rPr>
              <a:t>Autumn</a:t>
            </a:r>
            <a:r>
              <a:rPr lang="en-GB" dirty="0">
                <a:solidFill>
                  <a:schemeClr val="bg1"/>
                </a:solidFill>
              </a:rPr>
              <a:t> </a:t>
            </a:r>
          </a:p>
          <a:p>
            <a:endParaRPr lang="en-GB" dirty="0">
              <a:solidFill>
                <a:schemeClr val="bg1"/>
              </a:solidFill>
            </a:endParaRPr>
          </a:p>
          <a:p>
            <a:r>
              <a:rPr lang="en-GB" dirty="0">
                <a:solidFill>
                  <a:schemeClr val="bg1"/>
                </a:solidFill>
              </a:rPr>
              <a:t>The Rainbow Theatre Company</a:t>
            </a:r>
          </a:p>
          <a:p>
            <a:endParaRPr lang="en-GB" dirty="0">
              <a:solidFill>
                <a:schemeClr val="bg1"/>
              </a:solidFill>
            </a:endParaRPr>
          </a:p>
          <a:p>
            <a:r>
              <a:rPr lang="en-GB" dirty="0">
                <a:solidFill>
                  <a:schemeClr val="bg1"/>
                </a:solidFill>
              </a:rPr>
              <a:t>Fairytale Drama Workshop</a:t>
            </a:r>
          </a:p>
          <a:p>
            <a:endParaRPr lang="en-GB" dirty="0">
              <a:solidFill>
                <a:schemeClr val="bg1"/>
              </a:solidFill>
            </a:endParaRPr>
          </a:p>
          <a:p>
            <a:r>
              <a:rPr lang="en-GB" dirty="0">
                <a:solidFill>
                  <a:schemeClr val="bg1"/>
                </a:solidFill>
              </a:rPr>
              <a:t>Local Walk into Sandhurst</a:t>
            </a:r>
          </a:p>
          <a:p>
            <a:endParaRPr lang="en-GB" dirty="0">
              <a:solidFill>
                <a:schemeClr val="bg1"/>
              </a:solidFill>
            </a:endParaRPr>
          </a:p>
          <a:p>
            <a:r>
              <a:rPr lang="en-GB" dirty="0">
                <a:solidFill>
                  <a:schemeClr val="bg1"/>
                </a:solidFill>
              </a:rPr>
              <a:t>Harvest Church Service</a:t>
            </a:r>
          </a:p>
          <a:p>
            <a:endParaRPr lang="en-GB" dirty="0">
              <a:solidFill>
                <a:schemeClr val="bg1"/>
              </a:solidFill>
            </a:endParaRPr>
          </a:p>
          <a:p>
            <a:r>
              <a:rPr lang="en-GB" dirty="0">
                <a:solidFill>
                  <a:schemeClr val="bg1"/>
                </a:solidFill>
              </a:rPr>
              <a:t>Bonfire Experience</a:t>
            </a:r>
          </a:p>
          <a:p>
            <a:endParaRPr lang="en-GB" dirty="0">
              <a:solidFill>
                <a:schemeClr val="bg1"/>
              </a:solidFill>
            </a:endParaRPr>
          </a:p>
          <a:p>
            <a:r>
              <a:rPr lang="en-GB" dirty="0">
                <a:solidFill>
                  <a:schemeClr val="bg1"/>
                </a:solidFill>
              </a:rPr>
              <a:t>Camberley Pantomime</a:t>
            </a:r>
          </a:p>
          <a:p>
            <a:endParaRPr lang="en-GB" dirty="0">
              <a:solidFill>
                <a:schemeClr val="bg1"/>
              </a:solidFill>
            </a:endParaRPr>
          </a:p>
          <a:p>
            <a:r>
              <a:rPr lang="en-GB" dirty="0">
                <a:solidFill>
                  <a:schemeClr val="bg1"/>
                </a:solidFill>
              </a:rPr>
              <a:t>Christmas fun – Nativity, jumper day, parties and fayre!</a:t>
            </a:r>
          </a:p>
        </p:txBody>
      </p:sp>
      <p:sp>
        <p:nvSpPr>
          <p:cNvPr id="3" name="Star: 5 Points 2">
            <a:extLst>
              <a:ext uri="{FF2B5EF4-FFF2-40B4-BE49-F238E27FC236}">
                <a16:creationId xmlns:a16="http://schemas.microsoft.com/office/drawing/2014/main" id="{D8FC0DFB-E8CB-29A9-52B2-68BDF848EB51}"/>
              </a:ext>
            </a:extLst>
          </p:cNvPr>
          <p:cNvSpPr/>
          <p:nvPr/>
        </p:nvSpPr>
        <p:spPr>
          <a:xfrm>
            <a:off x="11314143" y="958434"/>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3EB31D15-ECC0-CE40-918F-8DD439BA0B9F}"/>
              </a:ext>
            </a:extLst>
          </p:cNvPr>
          <p:cNvSpPr/>
          <p:nvPr/>
        </p:nvSpPr>
        <p:spPr>
          <a:xfrm>
            <a:off x="4209008" y="6014407"/>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66D212B2-D29A-FC66-A733-4F470EA36FB6}"/>
              </a:ext>
            </a:extLst>
          </p:cNvPr>
          <p:cNvSpPr/>
          <p:nvPr/>
        </p:nvSpPr>
        <p:spPr>
          <a:xfrm>
            <a:off x="3632359" y="958434"/>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364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71EF4FE-36EA-22FE-235B-C7FB934756D3}"/>
              </a:ext>
            </a:extLst>
          </p:cNvPr>
          <p:cNvSpPr txBox="1"/>
          <p:nvPr/>
        </p:nvSpPr>
        <p:spPr>
          <a:xfrm>
            <a:off x="185056" y="141514"/>
            <a:ext cx="9699173" cy="769441"/>
          </a:xfrm>
          <a:prstGeom prst="rect">
            <a:avLst/>
          </a:prstGeom>
          <a:noFill/>
        </p:spPr>
        <p:txBody>
          <a:bodyPr wrap="square" rtlCol="0">
            <a:spAutoFit/>
          </a:bodyPr>
          <a:lstStyle/>
          <a:p>
            <a:r>
              <a:rPr lang="en-GB" sz="4400" b="1" dirty="0">
                <a:solidFill>
                  <a:schemeClr val="bg1"/>
                </a:solidFill>
              </a:rPr>
              <a:t>What a day in Year 2 looks like…</a:t>
            </a:r>
          </a:p>
        </p:txBody>
      </p:sp>
      <p:sp>
        <p:nvSpPr>
          <p:cNvPr id="8" name="TextBox 7">
            <a:extLst>
              <a:ext uri="{FF2B5EF4-FFF2-40B4-BE49-F238E27FC236}">
                <a16:creationId xmlns:a16="http://schemas.microsoft.com/office/drawing/2014/main" id="{8CBF7504-2C99-4DD8-D777-523F631E0C9A}"/>
              </a:ext>
            </a:extLst>
          </p:cNvPr>
          <p:cNvSpPr txBox="1"/>
          <p:nvPr/>
        </p:nvSpPr>
        <p:spPr>
          <a:xfrm>
            <a:off x="359229" y="1240971"/>
            <a:ext cx="10210800" cy="5262979"/>
          </a:xfrm>
          <a:prstGeom prst="rect">
            <a:avLst/>
          </a:prstGeom>
          <a:noFill/>
        </p:spPr>
        <p:txBody>
          <a:bodyPr wrap="square" rtlCol="0">
            <a:spAutoFit/>
          </a:bodyPr>
          <a:lstStyle/>
          <a:p>
            <a:r>
              <a:rPr lang="en-GB" sz="2800" dirty="0"/>
              <a:t>8:40 Doors open/ Interventions </a:t>
            </a:r>
          </a:p>
          <a:p>
            <a:r>
              <a:rPr lang="en-GB" sz="2800" dirty="0"/>
              <a:t>9:00 Assembly </a:t>
            </a:r>
          </a:p>
          <a:p>
            <a:r>
              <a:rPr lang="en-GB" sz="2800" dirty="0"/>
              <a:t>9:20 Active run</a:t>
            </a:r>
          </a:p>
          <a:p>
            <a:r>
              <a:rPr lang="en-GB" sz="2800" dirty="0"/>
              <a:t>9:25 Phonics</a:t>
            </a:r>
          </a:p>
          <a:p>
            <a:r>
              <a:rPr lang="en-GB" sz="2800" dirty="0"/>
              <a:t>9:45 Maths</a:t>
            </a:r>
          </a:p>
          <a:p>
            <a:r>
              <a:rPr lang="en-GB" sz="2800" dirty="0"/>
              <a:t>10:30 Break</a:t>
            </a:r>
          </a:p>
          <a:p>
            <a:r>
              <a:rPr lang="en-GB" sz="2800" dirty="0"/>
              <a:t>10:45 Handwriting</a:t>
            </a:r>
          </a:p>
          <a:p>
            <a:r>
              <a:rPr lang="en-GB" sz="2800" dirty="0"/>
              <a:t>11:00 English</a:t>
            </a:r>
          </a:p>
          <a:p>
            <a:r>
              <a:rPr lang="en-GB" sz="2800" dirty="0"/>
              <a:t>12:00 Lunchtime</a:t>
            </a:r>
          </a:p>
          <a:p>
            <a:r>
              <a:rPr lang="en-GB" sz="2800" dirty="0"/>
              <a:t>1:00 Guided Reading</a:t>
            </a:r>
          </a:p>
          <a:p>
            <a:r>
              <a:rPr lang="en-GB" sz="2800" dirty="0"/>
              <a:t>1:30-3:00 Foundation Subjects</a:t>
            </a:r>
          </a:p>
          <a:p>
            <a:r>
              <a:rPr lang="en-GB" sz="2800" dirty="0"/>
              <a:t>3:00 Home Time Routine</a:t>
            </a:r>
          </a:p>
        </p:txBody>
      </p:sp>
      <p:sp>
        <p:nvSpPr>
          <p:cNvPr id="3" name="Star: 5 Points 2">
            <a:extLst>
              <a:ext uri="{FF2B5EF4-FFF2-40B4-BE49-F238E27FC236}">
                <a16:creationId xmlns:a16="http://schemas.microsoft.com/office/drawing/2014/main" id="{87FB2EAA-6D57-6EA5-478D-5494FC1B7001}"/>
              </a:ext>
            </a:extLst>
          </p:cNvPr>
          <p:cNvSpPr/>
          <p:nvPr/>
        </p:nvSpPr>
        <p:spPr>
          <a:xfrm>
            <a:off x="10706603" y="144947"/>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37DF4E9E-3439-6B81-C86E-06C27A92F810}"/>
              </a:ext>
            </a:extLst>
          </p:cNvPr>
          <p:cNvSpPr/>
          <p:nvPr/>
        </p:nvSpPr>
        <p:spPr>
          <a:xfrm>
            <a:off x="10706603" y="5273001"/>
            <a:ext cx="1338718" cy="1407724"/>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3733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66FE87-D219-3672-AEF5-07B287C48695}"/>
              </a:ext>
            </a:extLst>
          </p:cNvPr>
          <p:cNvSpPr txBox="1"/>
          <p:nvPr/>
        </p:nvSpPr>
        <p:spPr>
          <a:xfrm>
            <a:off x="69006" y="138012"/>
            <a:ext cx="119104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Autumn 1 Topic Web 25/26 - available to take home</a:t>
            </a:r>
          </a:p>
        </p:txBody>
      </p:sp>
      <p:pic>
        <p:nvPicPr>
          <p:cNvPr id="3" name="Picture 2">
            <a:extLst>
              <a:ext uri="{FF2B5EF4-FFF2-40B4-BE49-F238E27FC236}">
                <a16:creationId xmlns:a16="http://schemas.microsoft.com/office/drawing/2014/main" id="{62AA5807-B573-9B97-F418-5F5ED93F91FC}"/>
              </a:ext>
            </a:extLst>
          </p:cNvPr>
          <p:cNvPicPr>
            <a:picLocks noChangeAspect="1"/>
          </p:cNvPicPr>
          <p:nvPr/>
        </p:nvPicPr>
        <p:blipFill>
          <a:blip r:embed="rId2"/>
          <a:stretch>
            <a:fillRect/>
          </a:stretch>
        </p:blipFill>
        <p:spPr>
          <a:xfrm>
            <a:off x="1990725" y="507271"/>
            <a:ext cx="8045794" cy="5864054"/>
          </a:xfrm>
          <a:prstGeom prst="rect">
            <a:avLst/>
          </a:prstGeom>
        </p:spPr>
      </p:pic>
    </p:spTree>
    <p:extLst>
      <p:ext uri="{BB962C8B-B14F-4D97-AF65-F5344CB8AC3E}">
        <p14:creationId xmlns:p14="http://schemas.microsoft.com/office/powerpoint/2010/main" val="3588569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4436DE-F944-5E22-4FCA-1DC76BB944A8}"/>
              </a:ext>
            </a:extLst>
          </p:cNvPr>
          <p:cNvSpPr txBox="1"/>
          <p:nvPr/>
        </p:nvSpPr>
        <p:spPr>
          <a:xfrm>
            <a:off x="772886" y="522514"/>
            <a:ext cx="8988358" cy="6124754"/>
          </a:xfrm>
          <a:prstGeom prst="rect">
            <a:avLst/>
          </a:prstGeom>
          <a:noFill/>
        </p:spPr>
        <p:txBody>
          <a:bodyPr wrap="none" lIns="91440" tIns="45720" rIns="91440" bIns="45720" rtlCol="0" anchor="t">
            <a:spAutoFit/>
          </a:bodyPr>
          <a:lstStyle/>
          <a:p>
            <a:r>
              <a:rPr lang="en-GB" sz="2800" dirty="0"/>
              <a:t>Days to remember</a:t>
            </a:r>
          </a:p>
          <a:p>
            <a:endParaRPr lang="en-GB" sz="2800" dirty="0"/>
          </a:p>
          <a:p>
            <a:r>
              <a:rPr lang="en-GB" sz="2800" u="sng" dirty="0"/>
              <a:t>PPA day</a:t>
            </a:r>
          </a:p>
          <a:p>
            <a:r>
              <a:rPr lang="en-GB" sz="2800" dirty="0"/>
              <a:t>Monday – Mr O'Keefe and Mrs </a:t>
            </a:r>
            <a:r>
              <a:rPr lang="en-GB" sz="2800" dirty="0" err="1"/>
              <a:t>McComish</a:t>
            </a:r>
            <a:endParaRPr lang="en-GB" sz="2800" dirty="0"/>
          </a:p>
          <a:p>
            <a:endParaRPr lang="en-GB" sz="2800" dirty="0"/>
          </a:p>
          <a:p>
            <a:r>
              <a:rPr lang="en-GB" sz="2800" u="sng" dirty="0"/>
              <a:t>PE Days</a:t>
            </a:r>
          </a:p>
          <a:p>
            <a:r>
              <a:rPr lang="en-GB" sz="2800" dirty="0"/>
              <a:t>Monday (Mr O'Keefe) and Wednesday (Mrs Baker)</a:t>
            </a:r>
          </a:p>
          <a:p>
            <a:endParaRPr lang="en-GB" sz="2800" dirty="0"/>
          </a:p>
          <a:p>
            <a:r>
              <a:rPr lang="en-GB" sz="2800" u="sng" dirty="0"/>
              <a:t>Reading Books</a:t>
            </a:r>
          </a:p>
          <a:p>
            <a:r>
              <a:rPr lang="en-GB" sz="2800" dirty="0"/>
              <a:t>These can be changed daily. The children will be </a:t>
            </a:r>
          </a:p>
          <a:p>
            <a:r>
              <a:rPr lang="en-GB" sz="2800" dirty="0"/>
              <a:t>encouraged to do this themselves.</a:t>
            </a:r>
          </a:p>
          <a:p>
            <a:endParaRPr lang="en-GB" sz="2800" dirty="0"/>
          </a:p>
          <a:p>
            <a:r>
              <a:rPr lang="en-GB" sz="2800" u="sng" dirty="0"/>
              <a:t>Library</a:t>
            </a:r>
          </a:p>
          <a:p>
            <a:r>
              <a:rPr lang="en-GB" sz="2800" dirty="0"/>
              <a:t>Friday afternoon </a:t>
            </a:r>
          </a:p>
        </p:txBody>
      </p:sp>
      <p:sp>
        <p:nvSpPr>
          <p:cNvPr id="4" name="Star: 5 Points 3">
            <a:extLst>
              <a:ext uri="{FF2B5EF4-FFF2-40B4-BE49-F238E27FC236}">
                <a16:creationId xmlns:a16="http://schemas.microsoft.com/office/drawing/2014/main" id="{E99FB2AB-6450-FC60-F9FA-2647E948D4FB}"/>
              </a:ext>
            </a:extLst>
          </p:cNvPr>
          <p:cNvSpPr/>
          <p:nvPr/>
        </p:nvSpPr>
        <p:spPr>
          <a:xfrm>
            <a:off x="193062" y="1390921"/>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B28B6ABE-8DC2-3872-249A-1B644816EFA9}"/>
              </a:ext>
            </a:extLst>
          </p:cNvPr>
          <p:cNvSpPr/>
          <p:nvPr/>
        </p:nvSpPr>
        <p:spPr>
          <a:xfrm>
            <a:off x="193062" y="2647191"/>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7994EE0E-8126-60C2-337A-71E53C25693E}"/>
              </a:ext>
            </a:extLst>
          </p:cNvPr>
          <p:cNvSpPr/>
          <p:nvPr/>
        </p:nvSpPr>
        <p:spPr>
          <a:xfrm>
            <a:off x="193062" y="3903461"/>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365B079C-0086-2109-A790-D1ACD659FEE1}"/>
              </a:ext>
            </a:extLst>
          </p:cNvPr>
          <p:cNvSpPr/>
          <p:nvPr/>
        </p:nvSpPr>
        <p:spPr>
          <a:xfrm>
            <a:off x="193062" y="5623110"/>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350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8D0E58-5533-4E88-19DF-82DA42354F0D}"/>
              </a:ext>
            </a:extLst>
          </p:cNvPr>
          <p:cNvSpPr txBox="1"/>
          <p:nvPr/>
        </p:nvSpPr>
        <p:spPr>
          <a:xfrm>
            <a:off x="707571" y="435429"/>
            <a:ext cx="4426212" cy="584775"/>
          </a:xfrm>
          <a:prstGeom prst="rect">
            <a:avLst/>
          </a:prstGeom>
          <a:noFill/>
        </p:spPr>
        <p:txBody>
          <a:bodyPr wrap="none" rtlCol="0">
            <a:spAutoFit/>
          </a:bodyPr>
          <a:lstStyle/>
          <a:p>
            <a:r>
              <a:rPr lang="en-GB" sz="3200" dirty="0">
                <a:solidFill>
                  <a:schemeClr val="bg1"/>
                </a:solidFill>
              </a:rPr>
              <a:t>Phonics and Reading</a:t>
            </a:r>
          </a:p>
        </p:txBody>
      </p:sp>
      <p:sp>
        <p:nvSpPr>
          <p:cNvPr id="3" name="TextBox 2">
            <a:extLst>
              <a:ext uri="{FF2B5EF4-FFF2-40B4-BE49-F238E27FC236}">
                <a16:creationId xmlns:a16="http://schemas.microsoft.com/office/drawing/2014/main" id="{D9565D83-48FC-C7BD-9376-06FB65456057}"/>
              </a:ext>
            </a:extLst>
          </p:cNvPr>
          <p:cNvSpPr txBox="1"/>
          <p:nvPr/>
        </p:nvSpPr>
        <p:spPr>
          <a:xfrm>
            <a:off x="707571" y="1371600"/>
            <a:ext cx="11027229" cy="5816977"/>
          </a:xfrm>
          <a:prstGeom prst="rect">
            <a:avLst/>
          </a:prstGeom>
          <a:noFill/>
        </p:spPr>
        <p:txBody>
          <a:bodyPr wrap="square" rtlCol="0">
            <a:spAutoFit/>
          </a:bodyPr>
          <a:lstStyle/>
          <a:p>
            <a:r>
              <a:rPr lang="en-GB" sz="2400" b="1" u="sng" dirty="0">
                <a:solidFill>
                  <a:schemeClr val="bg1"/>
                </a:solidFill>
              </a:rPr>
              <a:t>Phonics</a:t>
            </a:r>
          </a:p>
          <a:p>
            <a:r>
              <a:rPr lang="en-GB" sz="2400" dirty="0"/>
              <a:t> -  Daily phonics.</a:t>
            </a:r>
          </a:p>
          <a:p>
            <a:pPr marL="285750" indent="-285750">
              <a:buFontTx/>
              <a:buChar char="-"/>
            </a:pPr>
            <a:r>
              <a:rPr lang="en-GB" sz="2400" dirty="0"/>
              <a:t>Focusing on spelling, alternative spellings and implementing these into our writing</a:t>
            </a:r>
          </a:p>
          <a:p>
            <a:pPr marL="285750" indent="-285750">
              <a:buFontTx/>
              <a:buChar char="-"/>
            </a:pPr>
            <a:endParaRPr lang="en-GB" sz="2400" dirty="0"/>
          </a:p>
          <a:p>
            <a:pPr marL="285750" indent="-285750">
              <a:buFontTx/>
              <a:buChar char="-"/>
            </a:pPr>
            <a:endParaRPr lang="en-GB" sz="2400" dirty="0"/>
          </a:p>
          <a:p>
            <a:r>
              <a:rPr lang="en-GB" sz="2400" b="1" u="sng" dirty="0">
                <a:solidFill>
                  <a:schemeClr val="bg1"/>
                </a:solidFill>
              </a:rPr>
              <a:t>Reading</a:t>
            </a:r>
          </a:p>
          <a:p>
            <a:pPr marL="285750" indent="-285750">
              <a:buFontTx/>
              <a:buChar char="-"/>
            </a:pPr>
            <a:r>
              <a:rPr lang="en-GB" sz="2400" dirty="0"/>
              <a:t>Children will be heard read a minimum of once a week. </a:t>
            </a:r>
          </a:p>
          <a:p>
            <a:pPr marL="285750" indent="-285750">
              <a:buFontTx/>
              <a:buChar char="-"/>
            </a:pPr>
            <a:r>
              <a:rPr lang="en-GB" sz="2400" dirty="0"/>
              <a:t>Children will bring a home reading book that matches their phonic level and keep that book until they have read it. Once they have completed their reading book, they can change it for another. Children will be encouraged to do this independently. </a:t>
            </a:r>
          </a:p>
          <a:p>
            <a:pPr marL="285750" indent="-285750">
              <a:buFontTx/>
              <a:buChar char="-"/>
            </a:pPr>
            <a:r>
              <a:rPr lang="en-GB" sz="2400" dirty="0"/>
              <a:t>Every read – colour in a star. Every 30 reads, the children will receive a certificate in our Friday celebration assemblies.</a:t>
            </a:r>
          </a:p>
          <a:p>
            <a:pPr marL="285750" indent="-285750">
              <a:buFontTx/>
              <a:buChar char="-"/>
            </a:pPr>
            <a:endParaRPr lang="en-GB" dirty="0">
              <a:solidFill>
                <a:schemeClr val="bg1"/>
              </a:solidFill>
            </a:endParaRPr>
          </a:p>
          <a:p>
            <a:pPr marL="285750" indent="-285750">
              <a:buFontTx/>
              <a:buChar char="-"/>
            </a:pPr>
            <a:endParaRPr lang="en-GB" dirty="0"/>
          </a:p>
        </p:txBody>
      </p:sp>
      <p:sp>
        <p:nvSpPr>
          <p:cNvPr id="5" name="Star: 5 Points 4">
            <a:extLst>
              <a:ext uri="{FF2B5EF4-FFF2-40B4-BE49-F238E27FC236}">
                <a16:creationId xmlns:a16="http://schemas.microsoft.com/office/drawing/2014/main" id="{49D5428C-53C3-EBAE-790A-EB89DE7014AE}"/>
              </a:ext>
            </a:extLst>
          </p:cNvPr>
          <p:cNvSpPr/>
          <p:nvPr/>
        </p:nvSpPr>
        <p:spPr>
          <a:xfrm>
            <a:off x="5135765" y="186135"/>
            <a:ext cx="1081285" cy="1088508"/>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5587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3601E6-669B-4A76-748E-1F7A12D807CC}"/>
              </a:ext>
            </a:extLst>
          </p:cNvPr>
          <p:cNvSpPr txBox="1"/>
          <p:nvPr/>
        </p:nvSpPr>
        <p:spPr>
          <a:xfrm>
            <a:off x="413658" y="402771"/>
            <a:ext cx="10634643" cy="6463308"/>
          </a:xfrm>
          <a:prstGeom prst="rect">
            <a:avLst/>
          </a:prstGeom>
          <a:noFill/>
        </p:spPr>
        <p:txBody>
          <a:bodyPr wrap="none" rtlCol="0">
            <a:spAutoFit/>
          </a:bodyPr>
          <a:lstStyle/>
          <a:p>
            <a:r>
              <a:rPr lang="en-GB" sz="2400" dirty="0"/>
              <a:t>Rounding up…</a:t>
            </a:r>
          </a:p>
          <a:p>
            <a:endParaRPr lang="en-GB" sz="2400" dirty="0"/>
          </a:p>
          <a:p>
            <a:r>
              <a:rPr lang="en-GB" sz="2400" b="1" u="sng" dirty="0"/>
              <a:t>Home Learning</a:t>
            </a:r>
          </a:p>
          <a:p>
            <a:r>
              <a:rPr lang="en-GB" sz="2400" dirty="0"/>
              <a:t>Reading x5 week</a:t>
            </a:r>
          </a:p>
          <a:p>
            <a:r>
              <a:rPr lang="en-GB" sz="2400" dirty="0"/>
              <a:t>Spellings every other week – these will be in reading diaries. </a:t>
            </a:r>
          </a:p>
          <a:p>
            <a:r>
              <a:rPr lang="en-GB" sz="2400" dirty="0"/>
              <a:t>Once a term/half term project – creating, building, researching.</a:t>
            </a:r>
          </a:p>
          <a:p>
            <a:endParaRPr lang="en-GB" sz="2400" dirty="0"/>
          </a:p>
          <a:p>
            <a:r>
              <a:rPr lang="en-GB" sz="2400" b="1" u="sng" dirty="0"/>
              <a:t>Updates</a:t>
            </a:r>
          </a:p>
          <a:p>
            <a:r>
              <a:rPr lang="en-GB" sz="2400" dirty="0"/>
              <a:t>Our class page will be regularly updated. Keep a look out for learning,</a:t>
            </a:r>
          </a:p>
          <a:p>
            <a:r>
              <a:rPr lang="en-GB" sz="2400" dirty="0"/>
              <a:t>pictures </a:t>
            </a:r>
            <a:r>
              <a:rPr lang="en-GB" sz="2400"/>
              <a:t>and dates. </a:t>
            </a:r>
            <a:endParaRPr lang="en-GB" sz="2400" dirty="0"/>
          </a:p>
          <a:p>
            <a:endParaRPr lang="en-GB" sz="2400" dirty="0"/>
          </a:p>
          <a:p>
            <a:r>
              <a:rPr lang="en-GB" sz="2400" b="1" u="sng" dirty="0"/>
              <a:t>Parent Helpers</a:t>
            </a:r>
          </a:p>
          <a:p>
            <a:r>
              <a:rPr lang="en-GB" sz="2400" dirty="0"/>
              <a:t>We always welcome parent helpers. If you would like to help</a:t>
            </a:r>
          </a:p>
          <a:p>
            <a:r>
              <a:rPr lang="en-GB" sz="2400" dirty="0"/>
              <a:t>out in your child’s class, please speak with Mrs Squires in the </a:t>
            </a:r>
          </a:p>
          <a:p>
            <a:r>
              <a:rPr lang="en-GB" sz="2400" dirty="0"/>
              <a:t>school office.</a:t>
            </a:r>
          </a:p>
          <a:p>
            <a:pPr algn="ctr"/>
            <a:r>
              <a:rPr lang="en-GB" sz="5400" b="1" dirty="0"/>
              <a:t>Any Questions? </a:t>
            </a:r>
          </a:p>
        </p:txBody>
      </p:sp>
      <p:sp>
        <p:nvSpPr>
          <p:cNvPr id="4" name="Star: 5 Points 3">
            <a:extLst>
              <a:ext uri="{FF2B5EF4-FFF2-40B4-BE49-F238E27FC236}">
                <a16:creationId xmlns:a16="http://schemas.microsoft.com/office/drawing/2014/main" id="{2C92FA4C-4CE3-3161-A01D-C4416491D32A}"/>
              </a:ext>
            </a:extLst>
          </p:cNvPr>
          <p:cNvSpPr/>
          <p:nvPr/>
        </p:nvSpPr>
        <p:spPr>
          <a:xfrm>
            <a:off x="11345035" y="2791353"/>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26785357-D0A7-C163-2F87-08687361BF2D}"/>
              </a:ext>
            </a:extLst>
          </p:cNvPr>
          <p:cNvSpPr/>
          <p:nvPr/>
        </p:nvSpPr>
        <p:spPr>
          <a:xfrm>
            <a:off x="11448008" y="3635732"/>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DEF2EA67-4B35-F4E4-4B3E-F210146A792E}"/>
              </a:ext>
            </a:extLst>
          </p:cNvPr>
          <p:cNvSpPr/>
          <p:nvPr/>
        </p:nvSpPr>
        <p:spPr>
          <a:xfrm>
            <a:off x="10583035" y="3954948"/>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1AB2147E-1B51-F228-5548-3E2245194E64}"/>
              </a:ext>
            </a:extLst>
          </p:cNvPr>
          <p:cNvSpPr/>
          <p:nvPr/>
        </p:nvSpPr>
        <p:spPr>
          <a:xfrm>
            <a:off x="10294711" y="4809624"/>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tar: 5 Points 11">
            <a:extLst>
              <a:ext uri="{FF2B5EF4-FFF2-40B4-BE49-F238E27FC236}">
                <a16:creationId xmlns:a16="http://schemas.microsoft.com/office/drawing/2014/main" id="{098D5628-C9D5-0A35-E60B-C4504EAE160F}"/>
              </a:ext>
            </a:extLst>
          </p:cNvPr>
          <p:cNvSpPr/>
          <p:nvPr/>
        </p:nvSpPr>
        <p:spPr>
          <a:xfrm>
            <a:off x="9532711" y="5128840"/>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41E75FC0-F75D-9E9D-253F-7758286C9D3A}"/>
              </a:ext>
            </a:extLst>
          </p:cNvPr>
          <p:cNvSpPr/>
          <p:nvPr/>
        </p:nvSpPr>
        <p:spPr>
          <a:xfrm>
            <a:off x="9100224" y="5859948"/>
            <a:ext cx="576719" cy="635427"/>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530338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FDD0242FA502E4FA2A3AE6F69D54495" ma:contentTypeVersion="13" ma:contentTypeDescription="Create a new document." ma:contentTypeScope="" ma:versionID="7efeb4982d2797165c6ff4393dda29dc">
  <xsd:schema xmlns:xsd="http://www.w3.org/2001/XMLSchema" xmlns:xs="http://www.w3.org/2001/XMLSchema" xmlns:p="http://schemas.microsoft.com/office/2006/metadata/properties" xmlns:ns2="aedfd17f-425a-4732-ad84-5081d9a10f4d" xmlns:ns3="34fa7ddb-9e97-4047-9856-58247cb1b475" targetNamespace="http://schemas.microsoft.com/office/2006/metadata/properties" ma:root="true" ma:fieldsID="98ff90dff6570ebf74573fc93bf5dd26" ns2:_="" ns3:_="">
    <xsd:import namespace="aedfd17f-425a-4732-ad84-5081d9a10f4d"/>
    <xsd:import namespace="34fa7ddb-9e97-4047-9856-58247cb1b47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dfd17f-425a-4732-ad84-5081d9a10f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17afdaa-ed64-4dc3-b5a1-39736030f3b6"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4fa7ddb-9e97-4047-9856-58247cb1b47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8e078d32-f204-40af-91c9-2c8f817ac5e6}" ma:internalName="TaxCatchAll" ma:showField="CatchAllData" ma:web="34fa7ddb-9e97-4047-9856-58247cb1b4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4fa7ddb-9e97-4047-9856-58247cb1b475" xsi:nil="true"/>
    <lcf76f155ced4ddcb4097134ff3c332f xmlns="aedfd17f-425a-4732-ad84-5081d9a10f4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A4E9145-8D0D-4C1F-87C4-10864AFE2C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dfd17f-425a-4732-ad84-5081d9a10f4d"/>
    <ds:schemaRef ds:uri="34fa7ddb-9e97-4047-9856-58247cb1b47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A828EFA-4D90-4ABD-B2EE-ED77E2355269}">
  <ds:schemaRefs>
    <ds:schemaRef ds:uri="http://schemas.microsoft.com/office/2006/metadata/properties"/>
    <ds:schemaRef ds:uri="http://schemas.microsoft.com/office/infopath/2007/PartnerControls"/>
    <ds:schemaRef ds:uri="34fa7ddb-9e97-4047-9856-58247cb1b475"/>
    <ds:schemaRef ds:uri="aedfd17f-425a-4732-ad84-5081d9a10f4d"/>
  </ds:schemaRefs>
</ds:datastoreItem>
</file>

<file path=customXml/itemProps3.xml><?xml version="1.0" encoding="utf-8"?>
<ds:datastoreItem xmlns:ds="http://schemas.openxmlformats.org/officeDocument/2006/customXml" ds:itemID="{AD344813-A7BD-4BCE-99F3-E6522A5F63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Slice</Template>
  <TotalTime>74</TotalTime>
  <Words>409</Words>
  <Application>Microsoft Office PowerPoint</Application>
  <PresentationFormat>Widescreen</PresentationFormat>
  <Paragraphs>115</Paragraphs>
  <Slides>8</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Century Gothic</vt:lpstr>
      <vt:lpstr>Wingdings 3</vt:lpstr>
      <vt:lpstr>Slice</vt:lpstr>
      <vt:lpstr>Welcome to Year 2</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Sophie Baker</dc:creator>
  <cp:lastModifiedBy>Sophie Baker</cp:lastModifiedBy>
  <cp:revision>71</cp:revision>
  <dcterms:created xsi:type="dcterms:W3CDTF">2025-09-03T20:25:41Z</dcterms:created>
  <dcterms:modified xsi:type="dcterms:W3CDTF">2025-10-06T08:12:32Z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0x010100DFDD0242FA502E4FA2A3AE6F69D54495</vt:lpwstr>
  </property>
  <property fmtid="{D5CDD505-2E9C-101B-9397-08002B2CF9AE}" pid="3" name="MediaServiceImageTags">
    <vt:lpwstr/>
  </property>
</Properties>
</file>